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  <p:sldId id="276" r:id="rId18"/>
    <p:sldId id="278" r:id="rId19"/>
    <p:sldId id="280" r:id="rId20"/>
    <p:sldId id="282" r:id="rId21"/>
    <p:sldId id="284" r:id="rId22"/>
    <p:sldId id="286" r:id="rId23"/>
    <p:sldId id="288" r:id="rId24"/>
    <p:sldId id="289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A3596-7D1A-4332-ABC2-54AF0022C4D4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/>
      <dgm:spPr/>
      <dgm:t>
        <a:bodyPr/>
        <a:lstStyle/>
        <a:p>
          <a:endParaRPr lang="ru-RU"/>
        </a:p>
      </dgm:t>
    </dgm:pt>
    <dgm:pt modelId="{3B2FB9E5-5348-47F5-BFE8-FFA8038D10A4}">
      <dgm:prSet/>
      <dgm:spPr/>
      <dgm:t>
        <a:bodyPr/>
        <a:lstStyle/>
        <a:p>
          <a:pPr rtl="0"/>
          <a:r>
            <a:rPr lang="uk-UA" b="0" i="1" baseline="0" dirty="0" smtClean="0"/>
            <a:t>принцип єдності всіх компонентів середовища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E31B4B38-B7E3-4FED-9736-3D7612773893}" type="parTrans" cxnId="{C8E902B2-E75C-4DFC-B418-28DFA5198D8A}">
      <dgm:prSet/>
      <dgm:spPr/>
      <dgm:t>
        <a:bodyPr/>
        <a:lstStyle/>
        <a:p>
          <a:endParaRPr lang="ru-RU"/>
        </a:p>
      </dgm:t>
    </dgm:pt>
    <dgm:pt modelId="{3814F187-22CF-4740-AF53-4C545B98DB43}" type="sibTrans" cxnId="{C8E902B2-E75C-4DFC-B418-28DFA5198D8A}">
      <dgm:prSet/>
      <dgm:spPr/>
      <dgm:t>
        <a:bodyPr/>
        <a:lstStyle/>
        <a:p>
          <a:endParaRPr lang="ru-RU"/>
        </a:p>
      </dgm:t>
    </dgm:pt>
    <dgm:pt modelId="{BF8E7600-218F-4799-85AA-E604ABD2579A}">
      <dgm:prSet/>
      <dgm:spPr/>
      <dgm:t>
        <a:bodyPr/>
        <a:lstStyle/>
        <a:p>
          <a:pPr rtl="0"/>
          <a:r>
            <a:rPr lang="uk-UA" b="0" i="1" baseline="0" dirty="0" smtClean="0"/>
            <a:t>принцип ампліфікації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A0CA7618-3D88-4CB5-9054-DAF7A970120F}" type="parTrans" cxnId="{275604ED-68E3-4305-9208-A2E6EF14EB9B}">
      <dgm:prSet/>
      <dgm:spPr/>
      <dgm:t>
        <a:bodyPr/>
        <a:lstStyle/>
        <a:p>
          <a:endParaRPr lang="ru-RU"/>
        </a:p>
      </dgm:t>
    </dgm:pt>
    <dgm:pt modelId="{F98A6B89-784D-4589-869C-D2C44971DF0B}" type="sibTrans" cxnId="{275604ED-68E3-4305-9208-A2E6EF14EB9B}">
      <dgm:prSet/>
      <dgm:spPr/>
      <dgm:t>
        <a:bodyPr/>
        <a:lstStyle/>
        <a:p>
          <a:endParaRPr lang="ru-RU"/>
        </a:p>
      </dgm:t>
    </dgm:pt>
    <dgm:pt modelId="{3D42C9F9-1311-4091-9B98-BD519481FDAD}">
      <dgm:prSet/>
      <dgm:spPr/>
      <dgm:t>
        <a:bodyPr/>
        <a:lstStyle/>
        <a:p>
          <a:pPr rtl="0"/>
          <a:r>
            <a:rPr lang="uk-UA" b="0" i="1" baseline="0" dirty="0" smtClean="0"/>
            <a:t>принцип вікової періодизації та сенситивності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A8797F3A-5B43-40A2-BD8D-1557B068AF88}" type="parTrans" cxnId="{5A1E0DC6-581C-4ED5-92F0-7068267E756B}">
      <dgm:prSet/>
      <dgm:spPr/>
      <dgm:t>
        <a:bodyPr/>
        <a:lstStyle/>
        <a:p>
          <a:endParaRPr lang="ru-RU"/>
        </a:p>
      </dgm:t>
    </dgm:pt>
    <dgm:pt modelId="{6862E8BF-645F-4AD5-9F9E-36BCD55916F6}" type="sibTrans" cxnId="{5A1E0DC6-581C-4ED5-92F0-7068267E756B}">
      <dgm:prSet/>
      <dgm:spPr/>
      <dgm:t>
        <a:bodyPr/>
        <a:lstStyle/>
        <a:p>
          <a:endParaRPr lang="ru-RU"/>
        </a:p>
      </dgm:t>
    </dgm:pt>
    <dgm:pt modelId="{34FC1DAA-E6AF-49C5-B5B2-76D1DC894F11}">
      <dgm:prSet/>
      <dgm:spPr/>
      <dgm:t>
        <a:bodyPr/>
        <a:lstStyle/>
        <a:p>
          <a:pPr rtl="0"/>
          <a:r>
            <a:rPr lang="uk-UA" b="0" i="1" baseline="0" dirty="0" smtClean="0"/>
            <a:t>принцип динамічності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2D1157C3-B932-4F96-8BCE-8ECADA1707A9}" type="parTrans" cxnId="{4A6FAFCC-298C-4E46-97D7-6C999DB71E97}">
      <dgm:prSet/>
      <dgm:spPr/>
      <dgm:t>
        <a:bodyPr/>
        <a:lstStyle/>
        <a:p>
          <a:endParaRPr lang="ru-RU"/>
        </a:p>
      </dgm:t>
    </dgm:pt>
    <dgm:pt modelId="{EE6B08E7-4796-46B8-BE11-3505FD6DD4FA}" type="sibTrans" cxnId="{4A6FAFCC-298C-4E46-97D7-6C999DB71E97}">
      <dgm:prSet/>
      <dgm:spPr/>
      <dgm:t>
        <a:bodyPr/>
        <a:lstStyle/>
        <a:p>
          <a:endParaRPr lang="ru-RU"/>
        </a:p>
      </dgm:t>
    </dgm:pt>
    <dgm:pt modelId="{3033C648-7EAD-4909-AED0-F5A7AA4353FA}">
      <dgm:prSet/>
      <dgm:spPr/>
      <dgm:t>
        <a:bodyPr/>
        <a:lstStyle/>
        <a:p>
          <a:pPr rtl="0"/>
          <a:r>
            <a:rPr lang="uk-UA" b="0" i="1" baseline="0" dirty="0" smtClean="0"/>
            <a:t>принцип індивідуалізації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66E3F9C1-537A-46E0-B3A9-2BAAAEAFFD07}" type="parTrans" cxnId="{7FD5ABC6-513A-4722-B87D-FDF228FB2E1B}">
      <dgm:prSet/>
      <dgm:spPr/>
      <dgm:t>
        <a:bodyPr/>
        <a:lstStyle/>
        <a:p>
          <a:endParaRPr lang="ru-RU"/>
        </a:p>
      </dgm:t>
    </dgm:pt>
    <dgm:pt modelId="{9BF37876-16F6-4E13-9021-B1005B42A9F6}" type="sibTrans" cxnId="{7FD5ABC6-513A-4722-B87D-FDF228FB2E1B}">
      <dgm:prSet/>
      <dgm:spPr/>
      <dgm:t>
        <a:bodyPr/>
        <a:lstStyle/>
        <a:p>
          <a:endParaRPr lang="ru-RU"/>
        </a:p>
      </dgm:t>
    </dgm:pt>
    <dgm:pt modelId="{B0C287E4-94A9-46B8-9B3B-48D5DC055E50}">
      <dgm:prSet/>
      <dgm:spPr/>
      <dgm:t>
        <a:bodyPr/>
        <a:lstStyle/>
        <a:p>
          <a:pPr rtl="0"/>
          <a:r>
            <a:rPr lang="uk-UA" b="0" i="1" baseline="0" dirty="0" smtClean="0"/>
            <a:t>принцип </a:t>
          </a:r>
          <a:r>
            <a:rPr lang="uk-UA" b="0" i="1" baseline="0" dirty="0" err="1" smtClean="0"/>
            <a:t>елективності</a:t>
          </a:r>
          <a:r>
            <a:rPr lang="uk-UA" b="0" i="0" baseline="0" dirty="0" smtClean="0"/>
            <a:t> ;</a:t>
          </a:r>
          <a:endParaRPr lang="ru-RU" b="0" i="0" baseline="0" dirty="0"/>
        </a:p>
      </dgm:t>
    </dgm:pt>
    <dgm:pt modelId="{AD040FFD-0832-48B2-B8C9-91B74AB884ED}" type="parTrans" cxnId="{F132A21A-2CC9-4701-9BD4-731600AB399C}">
      <dgm:prSet/>
      <dgm:spPr/>
      <dgm:t>
        <a:bodyPr/>
        <a:lstStyle/>
        <a:p>
          <a:endParaRPr lang="ru-RU"/>
        </a:p>
      </dgm:t>
    </dgm:pt>
    <dgm:pt modelId="{CA763A6E-A83A-4928-8709-9DA011C9EAD6}" type="sibTrans" cxnId="{F132A21A-2CC9-4701-9BD4-731600AB399C}">
      <dgm:prSet/>
      <dgm:spPr/>
      <dgm:t>
        <a:bodyPr/>
        <a:lstStyle/>
        <a:p>
          <a:endParaRPr lang="ru-RU"/>
        </a:p>
      </dgm:t>
    </dgm:pt>
    <dgm:pt modelId="{EB1AD8D3-4C0B-4470-BF4D-0ADF903CE29A}">
      <dgm:prSet/>
      <dgm:spPr/>
      <dgm:t>
        <a:bodyPr/>
        <a:lstStyle/>
        <a:p>
          <a:pPr rtl="0"/>
          <a:r>
            <a:rPr lang="uk-UA" b="0" i="1" baseline="0" dirty="0" smtClean="0"/>
            <a:t>принцип системності послідовності й наступності</a:t>
          </a:r>
          <a:r>
            <a:rPr lang="uk-UA" b="0" i="0" baseline="0" dirty="0" smtClean="0"/>
            <a:t> .</a:t>
          </a:r>
          <a:endParaRPr lang="uk-UA" b="0" i="0" baseline="0" dirty="0"/>
        </a:p>
      </dgm:t>
    </dgm:pt>
    <dgm:pt modelId="{E2B9F57C-F4DE-4C39-8F66-3ED1C5828610}" type="parTrans" cxnId="{ACB5CF83-061E-4CE5-9E5D-B77C2B5C0D98}">
      <dgm:prSet/>
      <dgm:spPr/>
      <dgm:t>
        <a:bodyPr/>
        <a:lstStyle/>
        <a:p>
          <a:endParaRPr lang="ru-RU"/>
        </a:p>
      </dgm:t>
    </dgm:pt>
    <dgm:pt modelId="{E69B91DC-85C7-46F0-9DDB-904625A00A30}" type="sibTrans" cxnId="{ACB5CF83-061E-4CE5-9E5D-B77C2B5C0D98}">
      <dgm:prSet/>
      <dgm:spPr/>
      <dgm:t>
        <a:bodyPr/>
        <a:lstStyle/>
        <a:p>
          <a:endParaRPr lang="ru-RU"/>
        </a:p>
      </dgm:t>
    </dgm:pt>
    <dgm:pt modelId="{D8482BA3-3657-4F6D-8CC1-3736CE05477B}" type="pres">
      <dgm:prSet presAssocID="{175A3596-7D1A-4332-ABC2-54AF0022C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A1F00-55FA-4DA2-95EF-7A928E969E17}" type="pres">
      <dgm:prSet presAssocID="{3B2FB9E5-5348-47F5-BFE8-FFA8038D10A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BFF8C-EF9D-49BC-AD9D-D0EA7EADB7FB}" type="pres">
      <dgm:prSet presAssocID="{3814F187-22CF-4740-AF53-4C545B98DB43}" presName="spacer" presStyleCnt="0"/>
      <dgm:spPr/>
    </dgm:pt>
    <dgm:pt modelId="{4C790F00-4FD2-4CD2-85A1-DA6687943777}" type="pres">
      <dgm:prSet presAssocID="{BF8E7600-218F-4799-85AA-E604ABD2579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18DDF-B6ED-4C33-B6B8-EACB7992188C}" type="pres">
      <dgm:prSet presAssocID="{F98A6B89-784D-4589-869C-D2C44971DF0B}" presName="spacer" presStyleCnt="0"/>
      <dgm:spPr/>
    </dgm:pt>
    <dgm:pt modelId="{4C7D5001-A543-4F2F-B23D-375870E21069}" type="pres">
      <dgm:prSet presAssocID="{3D42C9F9-1311-4091-9B98-BD519481FDA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E3BF8-0D1B-4556-9147-77CCA30232F8}" type="pres">
      <dgm:prSet presAssocID="{6862E8BF-645F-4AD5-9F9E-36BCD55916F6}" presName="spacer" presStyleCnt="0"/>
      <dgm:spPr/>
    </dgm:pt>
    <dgm:pt modelId="{1B964797-B830-44E3-95A3-893960E1D639}" type="pres">
      <dgm:prSet presAssocID="{34FC1DAA-E6AF-49C5-B5B2-76D1DC894F1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82B08-B93F-4AF9-BF1F-63B848738169}" type="pres">
      <dgm:prSet presAssocID="{EE6B08E7-4796-46B8-BE11-3505FD6DD4FA}" presName="spacer" presStyleCnt="0"/>
      <dgm:spPr/>
    </dgm:pt>
    <dgm:pt modelId="{5C9C6D55-E593-4B5B-99D0-4C940D87C102}" type="pres">
      <dgm:prSet presAssocID="{3033C648-7EAD-4909-AED0-F5A7AA4353F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5AA67-C6AD-4458-963A-AEE8210113D1}" type="pres">
      <dgm:prSet presAssocID="{9BF37876-16F6-4E13-9021-B1005B42A9F6}" presName="spacer" presStyleCnt="0"/>
      <dgm:spPr/>
    </dgm:pt>
    <dgm:pt modelId="{5DC132C5-94DB-42FE-BE98-C7C3D4EA7CA9}" type="pres">
      <dgm:prSet presAssocID="{B0C287E4-94A9-46B8-9B3B-48D5DC055E5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AA92-A8E2-4BC0-B2E2-9199300D8A59}" type="pres">
      <dgm:prSet presAssocID="{CA763A6E-A83A-4928-8709-9DA011C9EAD6}" presName="spacer" presStyleCnt="0"/>
      <dgm:spPr/>
    </dgm:pt>
    <dgm:pt modelId="{6EE6D373-F403-493A-9905-2C3E3889B792}" type="pres">
      <dgm:prSet presAssocID="{EB1AD8D3-4C0B-4470-BF4D-0ADF903CE29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E0DC6-581C-4ED5-92F0-7068267E756B}" srcId="{175A3596-7D1A-4332-ABC2-54AF0022C4D4}" destId="{3D42C9F9-1311-4091-9B98-BD519481FDAD}" srcOrd="2" destOrd="0" parTransId="{A8797F3A-5B43-40A2-BD8D-1557B068AF88}" sibTransId="{6862E8BF-645F-4AD5-9F9E-36BCD55916F6}"/>
    <dgm:cxn modelId="{D6DEF2C0-C413-4134-A4CC-2CA0253F9834}" type="presOf" srcId="{34FC1DAA-E6AF-49C5-B5B2-76D1DC894F11}" destId="{1B964797-B830-44E3-95A3-893960E1D639}" srcOrd="0" destOrd="0" presId="urn:microsoft.com/office/officeart/2005/8/layout/vList2"/>
    <dgm:cxn modelId="{275604ED-68E3-4305-9208-A2E6EF14EB9B}" srcId="{175A3596-7D1A-4332-ABC2-54AF0022C4D4}" destId="{BF8E7600-218F-4799-85AA-E604ABD2579A}" srcOrd="1" destOrd="0" parTransId="{A0CA7618-3D88-4CB5-9054-DAF7A970120F}" sibTransId="{F98A6B89-784D-4589-869C-D2C44971DF0B}"/>
    <dgm:cxn modelId="{2CB97EFE-A2FF-4855-AA66-54D99493F0C0}" type="presOf" srcId="{3033C648-7EAD-4909-AED0-F5A7AA4353FA}" destId="{5C9C6D55-E593-4B5B-99D0-4C940D87C102}" srcOrd="0" destOrd="0" presId="urn:microsoft.com/office/officeart/2005/8/layout/vList2"/>
    <dgm:cxn modelId="{4A6FAFCC-298C-4E46-97D7-6C999DB71E97}" srcId="{175A3596-7D1A-4332-ABC2-54AF0022C4D4}" destId="{34FC1DAA-E6AF-49C5-B5B2-76D1DC894F11}" srcOrd="3" destOrd="0" parTransId="{2D1157C3-B932-4F96-8BCE-8ECADA1707A9}" sibTransId="{EE6B08E7-4796-46B8-BE11-3505FD6DD4FA}"/>
    <dgm:cxn modelId="{6F2FD109-E335-4505-BE7C-5E45C9480D7C}" type="presOf" srcId="{3D42C9F9-1311-4091-9B98-BD519481FDAD}" destId="{4C7D5001-A543-4F2F-B23D-375870E21069}" srcOrd="0" destOrd="0" presId="urn:microsoft.com/office/officeart/2005/8/layout/vList2"/>
    <dgm:cxn modelId="{ACB5CF83-061E-4CE5-9E5D-B77C2B5C0D98}" srcId="{175A3596-7D1A-4332-ABC2-54AF0022C4D4}" destId="{EB1AD8D3-4C0B-4470-BF4D-0ADF903CE29A}" srcOrd="6" destOrd="0" parTransId="{E2B9F57C-F4DE-4C39-8F66-3ED1C5828610}" sibTransId="{E69B91DC-85C7-46F0-9DDB-904625A00A30}"/>
    <dgm:cxn modelId="{C8E902B2-E75C-4DFC-B418-28DFA5198D8A}" srcId="{175A3596-7D1A-4332-ABC2-54AF0022C4D4}" destId="{3B2FB9E5-5348-47F5-BFE8-FFA8038D10A4}" srcOrd="0" destOrd="0" parTransId="{E31B4B38-B7E3-4FED-9736-3D7612773893}" sibTransId="{3814F187-22CF-4740-AF53-4C545B98DB43}"/>
    <dgm:cxn modelId="{9960C30A-6DFA-4B5D-9664-7C112D489511}" type="presOf" srcId="{B0C287E4-94A9-46B8-9B3B-48D5DC055E50}" destId="{5DC132C5-94DB-42FE-BE98-C7C3D4EA7CA9}" srcOrd="0" destOrd="0" presId="urn:microsoft.com/office/officeart/2005/8/layout/vList2"/>
    <dgm:cxn modelId="{E792F4EE-8929-4E5E-8F8A-90CE16E7A5CC}" type="presOf" srcId="{3B2FB9E5-5348-47F5-BFE8-FFA8038D10A4}" destId="{319A1F00-55FA-4DA2-95EF-7A928E969E17}" srcOrd="0" destOrd="0" presId="urn:microsoft.com/office/officeart/2005/8/layout/vList2"/>
    <dgm:cxn modelId="{7FD5ABC6-513A-4722-B87D-FDF228FB2E1B}" srcId="{175A3596-7D1A-4332-ABC2-54AF0022C4D4}" destId="{3033C648-7EAD-4909-AED0-F5A7AA4353FA}" srcOrd="4" destOrd="0" parTransId="{66E3F9C1-537A-46E0-B3A9-2BAAAEAFFD07}" sibTransId="{9BF37876-16F6-4E13-9021-B1005B42A9F6}"/>
    <dgm:cxn modelId="{F132A21A-2CC9-4701-9BD4-731600AB399C}" srcId="{175A3596-7D1A-4332-ABC2-54AF0022C4D4}" destId="{B0C287E4-94A9-46B8-9B3B-48D5DC055E50}" srcOrd="5" destOrd="0" parTransId="{AD040FFD-0832-48B2-B8C9-91B74AB884ED}" sibTransId="{CA763A6E-A83A-4928-8709-9DA011C9EAD6}"/>
    <dgm:cxn modelId="{6AE8A26E-1C44-4F58-B570-B67EEAF1186C}" type="presOf" srcId="{175A3596-7D1A-4332-ABC2-54AF0022C4D4}" destId="{D8482BA3-3657-4F6D-8CC1-3736CE05477B}" srcOrd="0" destOrd="0" presId="urn:microsoft.com/office/officeart/2005/8/layout/vList2"/>
    <dgm:cxn modelId="{0AB97AE4-F669-473E-BA42-601CC7881593}" type="presOf" srcId="{EB1AD8D3-4C0B-4470-BF4D-0ADF903CE29A}" destId="{6EE6D373-F403-493A-9905-2C3E3889B792}" srcOrd="0" destOrd="0" presId="urn:microsoft.com/office/officeart/2005/8/layout/vList2"/>
    <dgm:cxn modelId="{B48CBEB8-0B01-4C24-A401-901DF7A24614}" type="presOf" srcId="{BF8E7600-218F-4799-85AA-E604ABD2579A}" destId="{4C790F00-4FD2-4CD2-85A1-DA6687943777}" srcOrd="0" destOrd="0" presId="urn:microsoft.com/office/officeart/2005/8/layout/vList2"/>
    <dgm:cxn modelId="{DDC8D48A-C351-488A-B45E-B0AF273F6913}" type="presParOf" srcId="{D8482BA3-3657-4F6D-8CC1-3736CE05477B}" destId="{319A1F00-55FA-4DA2-95EF-7A928E969E17}" srcOrd="0" destOrd="0" presId="urn:microsoft.com/office/officeart/2005/8/layout/vList2"/>
    <dgm:cxn modelId="{27CFC9DF-90B7-4EB1-8D02-EDDCFA17DCB4}" type="presParOf" srcId="{D8482BA3-3657-4F6D-8CC1-3736CE05477B}" destId="{D3DBFF8C-EF9D-49BC-AD9D-D0EA7EADB7FB}" srcOrd="1" destOrd="0" presId="urn:microsoft.com/office/officeart/2005/8/layout/vList2"/>
    <dgm:cxn modelId="{941D50AD-9E6B-4CB8-8F58-AFEF2D333FE9}" type="presParOf" srcId="{D8482BA3-3657-4F6D-8CC1-3736CE05477B}" destId="{4C790F00-4FD2-4CD2-85A1-DA6687943777}" srcOrd="2" destOrd="0" presId="urn:microsoft.com/office/officeart/2005/8/layout/vList2"/>
    <dgm:cxn modelId="{4BE90241-37FA-4A41-8325-D3A8309AD509}" type="presParOf" srcId="{D8482BA3-3657-4F6D-8CC1-3736CE05477B}" destId="{2D018DDF-B6ED-4C33-B6B8-EACB7992188C}" srcOrd="3" destOrd="0" presId="urn:microsoft.com/office/officeart/2005/8/layout/vList2"/>
    <dgm:cxn modelId="{169570E1-D47C-4216-8230-4EEF38984A3F}" type="presParOf" srcId="{D8482BA3-3657-4F6D-8CC1-3736CE05477B}" destId="{4C7D5001-A543-4F2F-B23D-375870E21069}" srcOrd="4" destOrd="0" presId="urn:microsoft.com/office/officeart/2005/8/layout/vList2"/>
    <dgm:cxn modelId="{EE2F88AC-596C-487C-83B6-7F6FCD7F9B90}" type="presParOf" srcId="{D8482BA3-3657-4F6D-8CC1-3736CE05477B}" destId="{954E3BF8-0D1B-4556-9147-77CCA30232F8}" srcOrd="5" destOrd="0" presId="urn:microsoft.com/office/officeart/2005/8/layout/vList2"/>
    <dgm:cxn modelId="{EED04D18-6F50-4B6A-9804-56B792F5B3F6}" type="presParOf" srcId="{D8482BA3-3657-4F6D-8CC1-3736CE05477B}" destId="{1B964797-B830-44E3-95A3-893960E1D639}" srcOrd="6" destOrd="0" presId="urn:microsoft.com/office/officeart/2005/8/layout/vList2"/>
    <dgm:cxn modelId="{AA62925E-8214-41E1-8560-07460837A84C}" type="presParOf" srcId="{D8482BA3-3657-4F6D-8CC1-3736CE05477B}" destId="{7BF82B08-B93F-4AF9-BF1F-63B848738169}" srcOrd="7" destOrd="0" presId="urn:microsoft.com/office/officeart/2005/8/layout/vList2"/>
    <dgm:cxn modelId="{7FE2E964-D5ED-4709-9BA1-CA4605504CF7}" type="presParOf" srcId="{D8482BA3-3657-4F6D-8CC1-3736CE05477B}" destId="{5C9C6D55-E593-4B5B-99D0-4C940D87C102}" srcOrd="8" destOrd="0" presId="urn:microsoft.com/office/officeart/2005/8/layout/vList2"/>
    <dgm:cxn modelId="{AA3C546A-BBE7-4A3D-99E9-2CE5D75AC6A4}" type="presParOf" srcId="{D8482BA3-3657-4F6D-8CC1-3736CE05477B}" destId="{FEF5AA67-C6AD-4458-963A-AEE8210113D1}" srcOrd="9" destOrd="0" presId="urn:microsoft.com/office/officeart/2005/8/layout/vList2"/>
    <dgm:cxn modelId="{1EAA1626-5C5A-4630-8A07-FE8D2BC54CC3}" type="presParOf" srcId="{D8482BA3-3657-4F6D-8CC1-3736CE05477B}" destId="{5DC132C5-94DB-42FE-BE98-C7C3D4EA7CA9}" srcOrd="10" destOrd="0" presId="urn:microsoft.com/office/officeart/2005/8/layout/vList2"/>
    <dgm:cxn modelId="{0536CD3B-01A8-4C9E-85AC-82AEBE09D8DF}" type="presParOf" srcId="{D8482BA3-3657-4F6D-8CC1-3736CE05477B}" destId="{F443AA92-A8E2-4BC0-B2E2-9199300D8A59}" srcOrd="11" destOrd="0" presId="urn:microsoft.com/office/officeart/2005/8/layout/vList2"/>
    <dgm:cxn modelId="{F492FEB2-35CF-466D-ABB7-A6EB687088CE}" type="presParOf" srcId="{D8482BA3-3657-4F6D-8CC1-3736CE05477B}" destId="{6EE6D373-F403-493A-9905-2C3E3889B7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9DD07-9939-4ACA-A0E6-9985E5FB286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88BDB2-4670-400D-8C43-4A54B1D508AE}">
      <dgm:prSet custT="1"/>
      <dgm:spPr/>
      <dgm:t>
        <a:bodyPr/>
        <a:lstStyle/>
        <a:p>
          <a:pPr rtl="0"/>
          <a:r>
            <a:rPr lang="uk-UA" sz="2000" b="1" i="0" baseline="0" dirty="0" smtClean="0"/>
            <a:t>пізнавальний інтерес та емоційна активність дитини </a:t>
          </a:r>
          <a:endParaRPr lang="ru-RU" sz="2000" b="1" i="0" baseline="0" dirty="0"/>
        </a:p>
      </dgm:t>
    </dgm:pt>
    <dgm:pt modelId="{611DE0DB-AA10-45FB-986C-C9CF9F8140F2}" type="parTrans" cxnId="{ED9C3388-5B7B-467E-8A0E-B3748EF9987C}">
      <dgm:prSet/>
      <dgm:spPr/>
      <dgm:t>
        <a:bodyPr/>
        <a:lstStyle/>
        <a:p>
          <a:endParaRPr lang="ru-RU"/>
        </a:p>
      </dgm:t>
    </dgm:pt>
    <dgm:pt modelId="{D5DD4E44-C60E-4B7B-B49E-5BC59D4BFEE8}" type="sibTrans" cxnId="{ED9C3388-5B7B-467E-8A0E-B3748EF9987C}">
      <dgm:prSet/>
      <dgm:spPr/>
      <dgm:t>
        <a:bodyPr/>
        <a:lstStyle/>
        <a:p>
          <a:endParaRPr lang="ru-RU"/>
        </a:p>
      </dgm:t>
    </dgm:pt>
    <dgm:pt modelId="{6B9FC6FF-F405-4E36-8418-90230A62DBF9}">
      <dgm:prSet custT="1"/>
      <dgm:spPr/>
      <dgm:t>
        <a:bodyPr/>
        <a:lstStyle/>
        <a:p>
          <a:pPr rtl="0"/>
          <a:r>
            <a:rPr lang="uk-UA" sz="2000" b="1" i="0" baseline="0" dirty="0" smtClean="0"/>
            <a:t>свобода вибору кожною дитиною видів діяльності </a:t>
          </a:r>
          <a:endParaRPr lang="ru-RU" sz="2000" b="1" i="0" baseline="0" dirty="0"/>
        </a:p>
      </dgm:t>
    </dgm:pt>
    <dgm:pt modelId="{32BB42E6-47B2-455F-8BBC-6C5DFF395293}" type="parTrans" cxnId="{768D3957-C9B5-4F12-B6D5-C89868D6D438}">
      <dgm:prSet/>
      <dgm:spPr/>
      <dgm:t>
        <a:bodyPr/>
        <a:lstStyle/>
        <a:p>
          <a:endParaRPr lang="ru-RU"/>
        </a:p>
      </dgm:t>
    </dgm:pt>
    <dgm:pt modelId="{B2FE8CD2-98C8-489E-93E1-504588AEC4F8}" type="sibTrans" cxnId="{768D3957-C9B5-4F12-B6D5-C89868D6D438}">
      <dgm:prSet/>
      <dgm:spPr/>
      <dgm:t>
        <a:bodyPr/>
        <a:lstStyle/>
        <a:p>
          <a:endParaRPr lang="ru-RU"/>
        </a:p>
      </dgm:t>
    </dgm:pt>
    <dgm:pt modelId="{5C711B72-C009-4251-8161-6DE607508168}">
      <dgm:prSet custT="1"/>
      <dgm:spPr/>
      <dgm:t>
        <a:bodyPr/>
        <a:lstStyle/>
        <a:p>
          <a:pPr rtl="0"/>
          <a:r>
            <a:rPr lang="uk-UA" sz="2000" b="1" i="0" baseline="0" dirty="0" smtClean="0"/>
            <a:t>поступове наповнення певними матеріалами, обладнанням, атрибутами  </a:t>
          </a:r>
          <a:endParaRPr lang="ru-RU" sz="2000" b="1" i="0" baseline="0" dirty="0"/>
        </a:p>
      </dgm:t>
    </dgm:pt>
    <dgm:pt modelId="{ADD88F31-F85C-46F2-986A-A71B594EF4FB}" type="parTrans" cxnId="{95801918-FCDD-458B-89DA-4E963BE33A79}">
      <dgm:prSet/>
      <dgm:spPr/>
      <dgm:t>
        <a:bodyPr/>
        <a:lstStyle/>
        <a:p>
          <a:endParaRPr lang="ru-RU"/>
        </a:p>
      </dgm:t>
    </dgm:pt>
    <dgm:pt modelId="{B7D21369-4B0A-4180-A75F-C82AE31C8704}" type="sibTrans" cxnId="{95801918-FCDD-458B-89DA-4E963BE33A79}">
      <dgm:prSet/>
      <dgm:spPr/>
      <dgm:t>
        <a:bodyPr/>
        <a:lstStyle/>
        <a:p>
          <a:endParaRPr lang="ru-RU"/>
        </a:p>
      </dgm:t>
    </dgm:pt>
    <dgm:pt modelId="{51346069-5ABA-4B5E-B6B8-3918BBA92E48}">
      <dgm:prSet/>
      <dgm:spPr/>
      <dgm:t>
        <a:bodyPr/>
        <a:lstStyle/>
        <a:p>
          <a:pPr rtl="0"/>
          <a:r>
            <a:rPr lang="uk-UA" b="0" i="0" baseline="0" dirty="0" smtClean="0"/>
            <a:t>безперервна підтримка дитини з боку педагога.</a:t>
          </a:r>
          <a:endParaRPr lang="uk-UA" b="0" i="0" baseline="0" dirty="0"/>
        </a:p>
      </dgm:t>
    </dgm:pt>
    <dgm:pt modelId="{DD1A86EC-A70D-4FEF-853F-9A1D85F2A127}" type="parTrans" cxnId="{C82321F7-F52C-4FF4-9026-F5F0FA9A1708}">
      <dgm:prSet/>
      <dgm:spPr/>
      <dgm:t>
        <a:bodyPr/>
        <a:lstStyle/>
        <a:p>
          <a:endParaRPr lang="ru-RU"/>
        </a:p>
      </dgm:t>
    </dgm:pt>
    <dgm:pt modelId="{39358AEB-0C25-44A3-925A-0B8F506EC96B}" type="sibTrans" cxnId="{C82321F7-F52C-4FF4-9026-F5F0FA9A1708}">
      <dgm:prSet/>
      <dgm:spPr/>
      <dgm:t>
        <a:bodyPr/>
        <a:lstStyle/>
        <a:p>
          <a:endParaRPr lang="ru-RU"/>
        </a:p>
      </dgm:t>
    </dgm:pt>
    <dgm:pt modelId="{2625BF5C-37A6-4391-9458-0A35790B881E}" type="pres">
      <dgm:prSet presAssocID="{EED9DD07-9939-4ACA-A0E6-9985E5FB28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ECFA4-6F36-4539-94EA-8BE7D114F99C}" type="pres">
      <dgm:prSet presAssocID="{EED9DD07-9939-4ACA-A0E6-9985E5FB286F}" presName="diamond" presStyleLbl="bgShp" presStyleIdx="0" presStyleCnt="1"/>
      <dgm:spPr/>
    </dgm:pt>
    <dgm:pt modelId="{5C866B87-3422-4431-BCB8-153B9224D8C5}" type="pres">
      <dgm:prSet presAssocID="{EED9DD07-9939-4ACA-A0E6-9985E5FB286F}" presName="quad1" presStyleLbl="node1" presStyleIdx="0" presStyleCnt="4" custScaleX="176763" custLinFactNeighborX="-68735" custLinFactNeighborY="-8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FC819-9EA4-49B3-84E8-A32224957DB0}" type="pres">
      <dgm:prSet presAssocID="{EED9DD07-9939-4ACA-A0E6-9985E5FB286F}" presName="quad2" presStyleLbl="node1" presStyleIdx="1" presStyleCnt="4" custScaleX="186779" custLinFactNeighborX="56946" custLinFactNeighborY="-8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4307-3D96-4CF6-868E-9C5EBE156735}" type="pres">
      <dgm:prSet presAssocID="{EED9DD07-9939-4ACA-A0E6-9985E5FB286F}" presName="quad3" presStyleLbl="node1" presStyleIdx="2" presStyleCnt="4" custScaleX="177234" custScaleY="92307" custLinFactNeighborX="-62475" custLinFactNeighborY="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FC83F-E1A8-46B8-B962-F3FEBAFD4D74}" type="pres">
      <dgm:prSet presAssocID="{EED9DD07-9939-4ACA-A0E6-9985E5FB286F}" presName="quad4" presStyleLbl="node1" presStyleIdx="3" presStyleCnt="4" custScaleX="178966" custScaleY="92308" custLinFactNeighborX="68905" custLinFactNeighborY="-3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8FD23-E69F-4FAE-9263-63D0EAC89C66}" type="presOf" srcId="{6B9FC6FF-F405-4E36-8418-90230A62DBF9}" destId="{E04FC819-9EA4-49B3-84E8-A32224957DB0}" srcOrd="0" destOrd="0" presId="urn:microsoft.com/office/officeart/2005/8/layout/matrix3"/>
    <dgm:cxn modelId="{768D3957-C9B5-4F12-B6D5-C89868D6D438}" srcId="{EED9DD07-9939-4ACA-A0E6-9985E5FB286F}" destId="{6B9FC6FF-F405-4E36-8418-90230A62DBF9}" srcOrd="1" destOrd="0" parTransId="{32BB42E6-47B2-455F-8BBC-6C5DFF395293}" sibTransId="{B2FE8CD2-98C8-489E-93E1-504588AEC4F8}"/>
    <dgm:cxn modelId="{5DE7494E-3D55-4747-BF65-B13B46AF7627}" type="presOf" srcId="{51346069-5ABA-4B5E-B6B8-3918BBA92E48}" destId="{F03FC83F-E1A8-46B8-B962-F3FEBAFD4D74}" srcOrd="0" destOrd="0" presId="urn:microsoft.com/office/officeart/2005/8/layout/matrix3"/>
    <dgm:cxn modelId="{FE02A4C4-2085-404B-9E15-6D64E96C4541}" type="presOf" srcId="{5C711B72-C009-4251-8161-6DE607508168}" destId="{6A4C4307-3D96-4CF6-868E-9C5EBE156735}" srcOrd="0" destOrd="0" presId="urn:microsoft.com/office/officeart/2005/8/layout/matrix3"/>
    <dgm:cxn modelId="{95801918-FCDD-458B-89DA-4E963BE33A79}" srcId="{EED9DD07-9939-4ACA-A0E6-9985E5FB286F}" destId="{5C711B72-C009-4251-8161-6DE607508168}" srcOrd="2" destOrd="0" parTransId="{ADD88F31-F85C-46F2-986A-A71B594EF4FB}" sibTransId="{B7D21369-4B0A-4180-A75F-C82AE31C8704}"/>
    <dgm:cxn modelId="{17DBB4EA-3D8A-497F-A275-BC3E179443A0}" type="presOf" srcId="{6788BDB2-4670-400D-8C43-4A54B1D508AE}" destId="{5C866B87-3422-4431-BCB8-153B9224D8C5}" srcOrd="0" destOrd="0" presId="urn:microsoft.com/office/officeart/2005/8/layout/matrix3"/>
    <dgm:cxn modelId="{9D57E312-2C8D-42EF-ACEB-18C21A3FCC89}" type="presOf" srcId="{EED9DD07-9939-4ACA-A0E6-9985E5FB286F}" destId="{2625BF5C-37A6-4391-9458-0A35790B881E}" srcOrd="0" destOrd="0" presId="urn:microsoft.com/office/officeart/2005/8/layout/matrix3"/>
    <dgm:cxn modelId="{ED9C3388-5B7B-467E-8A0E-B3748EF9987C}" srcId="{EED9DD07-9939-4ACA-A0E6-9985E5FB286F}" destId="{6788BDB2-4670-400D-8C43-4A54B1D508AE}" srcOrd="0" destOrd="0" parTransId="{611DE0DB-AA10-45FB-986C-C9CF9F8140F2}" sibTransId="{D5DD4E44-C60E-4B7B-B49E-5BC59D4BFEE8}"/>
    <dgm:cxn modelId="{C82321F7-F52C-4FF4-9026-F5F0FA9A1708}" srcId="{EED9DD07-9939-4ACA-A0E6-9985E5FB286F}" destId="{51346069-5ABA-4B5E-B6B8-3918BBA92E48}" srcOrd="3" destOrd="0" parTransId="{DD1A86EC-A70D-4FEF-853F-9A1D85F2A127}" sibTransId="{39358AEB-0C25-44A3-925A-0B8F506EC96B}"/>
    <dgm:cxn modelId="{46D7BF3E-668D-4AC9-947F-C4265F4F8B59}" type="presParOf" srcId="{2625BF5C-37A6-4391-9458-0A35790B881E}" destId="{2A2ECFA4-6F36-4539-94EA-8BE7D114F99C}" srcOrd="0" destOrd="0" presId="urn:microsoft.com/office/officeart/2005/8/layout/matrix3"/>
    <dgm:cxn modelId="{907718D5-A064-4123-B8CA-53C5BA6E0234}" type="presParOf" srcId="{2625BF5C-37A6-4391-9458-0A35790B881E}" destId="{5C866B87-3422-4431-BCB8-153B9224D8C5}" srcOrd="1" destOrd="0" presId="urn:microsoft.com/office/officeart/2005/8/layout/matrix3"/>
    <dgm:cxn modelId="{23F859D3-2C1A-4472-917C-9F57C772CEBB}" type="presParOf" srcId="{2625BF5C-37A6-4391-9458-0A35790B881E}" destId="{E04FC819-9EA4-49B3-84E8-A32224957DB0}" srcOrd="2" destOrd="0" presId="urn:microsoft.com/office/officeart/2005/8/layout/matrix3"/>
    <dgm:cxn modelId="{E780FC25-8129-4C2F-9FBE-63EA2920FAAF}" type="presParOf" srcId="{2625BF5C-37A6-4391-9458-0A35790B881E}" destId="{6A4C4307-3D96-4CF6-868E-9C5EBE156735}" srcOrd="3" destOrd="0" presId="urn:microsoft.com/office/officeart/2005/8/layout/matrix3"/>
    <dgm:cxn modelId="{9595F827-7161-41A5-B2C8-8E73FD525ACF}" type="presParOf" srcId="{2625BF5C-37A6-4391-9458-0A35790B881E}" destId="{F03FC83F-E1A8-46B8-B962-F3FEBAFD4D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22922-4A8E-4500-813E-47AA63B06AD0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3DF2E1D-5824-43E9-8ABC-2C51ECB80CFC}">
      <dgm:prSet/>
      <dgm:spPr/>
      <dgm:t>
        <a:bodyPr/>
        <a:lstStyle/>
        <a:p>
          <a:pPr rtl="0"/>
          <a:r>
            <a:rPr lang="uk-UA" b="0" i="0" baseline="0" dirty="0" smtClean="0"/>
            <a:t>усвідомлення ролі розвивального середовища в забезпеченні «зони розвитку» кожної дитини й збагаченні </a:t>
          </a:r>
          <a:r>
            <a:rPr lang="uk-UA" b="0" i="0" baseline="0" dirty="0" err="1" smtClean="0"/>
            <a:t>особистісно</a:t>
          </a:r>
          <a:r>
            <a:rPr lang="uk-UA" b="0" i="0" baseline="0" dirty="0" smtClean="0"/>
            <a:t> значущими смислами;</a:t>
          </a:r>
          <a:endParaRPr lang="ru-RU" b="0" i="0" baseline="0" dirty="0"/>
        </a:p>
      </dgm:t>
    </dgm:pt>
    <dgm:pt modelId="{CC39306D-FA7C-48F7-9513-7EA786E936DC}" type="parTrans" cxnId="{F6D9F000-47F6-48C0-8773-3F3AF248D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5D4209-016B-479D-B27B-0826683A1BF7}" type="sibTrans" cxnId="{F6D9F000-47F6-48C0-8773-3F3AF248D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68D094-2256-4D24-99CC-656EA3A40DD3}">
      <dgm:prSet/>
      <dgm:spPr/>
      <dgm:t>
        <a:bodyPr/>
        <a:lstStyle/>
        <a:p>
          <a:pPr rtl="0"/>
          <a:r>
            <a:rPr lang="uk-UA" b="0" i="0" baseline="0" smtClean="0"/>
            <a:t>забезпечення середовищного підходу до організації розвиваль­ного простору закладу дошкільної освіти загалом і кожної групи зокрема;</a:t>
          </a:r>
          <a:endParaRPr lang="ru-RU" b="0" i="0" baseline="0" dirty="0"/>
        </a:p>
      </dgm:t>
    </dgm:pt>
    <dgm:pt modelId="{5DB68454-1A6C-4A2D-98F8-7D671E31A72C}" type="parTrans" cxnId="{4722E1BB-26C7-4E52-B42D-DCB089CE5D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B48336-3FD5-409D-9E02-BBF09BB0C912}" type="sibTrans" cxnId="{4722E1BB-26C7-4E52-B42D-DCB089CE5D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7DA986-89EE-4DEF-B709-A81994D52A62}">
      <dgm:prSet/>
      <dgm:spPr/>
      <dgm:t>
        <a:bodyPr/>
        <a:lstStyle/>
        <a:p>
          <a:pPr rtl="0"/>
          <a:r>
            <a:rPr lang="uk-UA" b="0" i="0" baseline="0" smtClean="0"/>
            <a:t>здійснення інтеграції усіх видів дитячої діяльності;</a:t>
          </a:r>
          <a:endParaRPr lang="ru-RU" b="0" i="0" baseline="0" dirty="0"/>
        </a:p>
      </dgm:t>
    </dgm:pt>
    <dgm:pt modelId="{32692F69-797F-4462-8B18-6FBE81900418}" type="parTrans" cxnId="{4A0B1769-F019-42DF-B18D-A4E43A8C5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7A73D9-E84D-4DB3-9DAF-FDE26E1C21EC}" type="sibTrans" cxnId="{4A0B1769-F019-42DF-B18D-A4E43A8C5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87DECD-5DAD-4DCC-A3DC-0C990BB9D37F}">
      <dgm:prSet/>
      <dgm:spPr/>
      <dgm:t>
        <a:bodyPr/>
        <a:lstStyle/>
        <a:p>
          <a:pPr rtl="0"/>
          <a:r>
            <a:rPr lang="uk-UA" b="0" i="0" baseline="0" smtClean="0"/>
            <a:t>передбачення багатофункціональності у доборі ігор і дидактич­них засобів;</a:t>
          </a:r>
          <a:endParaRPr lang="ru-RU" b="0" i="0" baseline="0" dirty="0"/>
        </a:p>
      </dgm:t>
    </dgm:pt>
    <dgm:pt modelId="{7D7EE8CE-2D24-4560-B5CA-B06144AA9F71}" type="parTrans" cxnId="{869F4D9C-D740-408D-B6F1-69B4A52DD5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14E469-7813-42B9-BCB3-A85C00AA2BF2}" type="sibTrans" cxnId="{869F4D9C-D740-408D-B6F1-69B4A52DD5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D1EB1-F666-4FE3-B93C-69CBB960E5D4}">
      <dgm:prSet/>
      <dgm:spPr/>
      <dgm:t>
        <a:bodyPr/>
        <a:lstStyle/>
        <a:p>
          <a:pPr rtl="0"/>
          <a:r>
            <a:rPr lang="uk-UA" b="0" i="0" baseline="0" smtClean="0"/>
            <a:t>реорганізація розвивального середовища у простір свободи й волевиявлення дитиною своїх потреб і бажань; реалізація ме­ханізму «хочу — можу — буду» для кожного вихованця.</a:t>
          </a:r>
          <a:endParaRPr lang="uk-UA" b="0" i="0" baseline="0" dirty="0"/>
        </a:p>
      </dgm:t>
    </dgm:pt>
    <dgm:pt modelId="{453E019C-2BD3-456A-BF72-CCC3F07B979E}" type="parTrans" cxnId="{711979B6-4561-427B-A20C-F52D05C0AF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ACCBE6-EF50-4B44-A8A5-8A6ED4A6A166}" type="sibTrans" cxnId="{711979B6-4561-427B-A20C-F52D05C0AF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0402CA-17F7-4381-B130-53B20B0615FE}" type="pres">
      <dgm:prSet presAssocID="{7A622922-4A8E-4500-813E-47AA63B06A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7C474-CF00-4200-8E40-D9D68BE82C9A}" type="pres">
      <dgm:prSet presAssocID="{93DF2E1D-5824-43E9-8ABC-2C51ECB80C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964B7-F785-49F1-BA67-D754236E62B4}" type="pres">
      <dgm:prSet presAssocID="{C95D4209-016B-479D-B27B-0826683A1BF7}" presName="spacer" presStyleCnt="0"/>
      <dgm:spPr/>
    </dgm:pt>
    <dgm:pt modelId="{3644C968-D58C-48AB-8463-2E0D96970D2C}" type="pres">
      <dgm:prSet presAssocID="{3668D094-2256-4D24-99CC-656EA3A40DD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F61C-968C-4CA1-A612-996861F512A5}" type="pres">
      <dgm:prSet presAssocID="{34B48336-3FD5-409D-9E02-BBF09BB0C912}" presName="spacer" presStyleCnt="0"/>
      <dgm:spPr/>
    </dgm:pt>
    <dgm:pt modelId="{9FAAFF34-190B-4F59-ADC6-F81F1D5E5AEF}" type="pres">
      <dgm:prSet presAssocID="{347DA986-89EE-4DEF-B709-A81994D52A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7788-DB9F-4D48-8950-DB8236F1DF26}" type="pres">
      <dgm:prSet presAssocID="{FB7A73D9-E84D-4DB3-9DAF-FDE26E1C21EC}" presName="spacer" presStyleCnt="0"/>
      <dgm:spPr/>
    </dgm:pt>
    <dgm:pt modelId="{12DFBBE4-A90F-4C9C-82D6-934B70AD4745}" type="pres">
      <dgm:prSet presAssocID="{8587DECD-5DAD-4DCC-A3DC-0C990BB9D3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8AE83-DE55-4840-8FFC-2F5F0087AAAC}" type="pres">
      <dgm:prSet presAssocID="{3C14E469-7813-42B9-BCB3-A85C00AA2BF2}" presName="spacer" presStyleCnt="0"/>
      <dgm:spPr/>
    </dgm:pt>
    <dgm:pt modelId="{D2F7E226-D131-4CE5-9CA3-B9FFB1EA827A}" type="pres">
      <dgm:prSet presAssocID="{600D1EB1-F666-4FE3-B93C-69CBB960E5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65456-8630-41A9-B3AE-54786F45A4A3}" type="presOf" srcId="{600D1EB1-F666-4FE3-B93C-69CBB960E5D4}" destId="{D2F7E226-D131-4CE5-9CA3-B9FFB1EA827A}" srcOrd="0" destOrd="0" presId="urn:microsoft.com/office/officeart/2005/8/layout/vList2"/>
    <dgm:cxn modelId="{4A0B1769-F019-42DF-B18D-A4E43A8C5FF8}" srcId="{7A622922-4A8E-4500-813E-47AA63B06AD0}" destId="{347DA986-89EE-4DEF-B709-A81994D52A62}" srcOrd="2" destOrd="0" parTransId="{32692F69-797F-4462-8B18-6FBE81900418}" sibTransId="{FB7A73D9-E84D-4DB3-9DAF-FDE26E1C21EC}"/>
    <dgm:cxn modelId="{F6D9F000-47F6-48C0-8773-3F3AF248D32E}" srcId="{7A622922-4A8E-4500-813E-47AA63B06AD0}" destId="{93DF2E1D-5824-43E9-8ABC-2C51ECB80CFC}" srcOrd="0" destOrd="0" parTransId="{CC39306D-FA7C-48F7-9513-7EA786E936DC}" sibTransId="{C95D4209-016B-479D-B27B-0826683A1BF7}"/>
    <dgm:cxn modelId="{A69A338F-BA87-417C-9D4F-D2ED0F82EBF9}" type="presOf" srcId="{93DF2E1D-5824-43E9-8ABC-2C51ECB80CFC}" destId="{E4A7C474-CF00-4200-8E40-D9D68BE82C9A}" srcOrd="0" destOrd="0" presId="urn:microsoft.com/office/officeart/2005/8/layout/vList2"/>
    <dgm:cxn modelId="{6B739990-32EE-4DA2-A9D4-DBD45C1D7380}" type="presOf" srcId="{7A622922-4A8E-4500-813E-47AA63B06AD0}" destId="{510402CA-17F7-4381-B130-53B20B0615FE}" srcOrd="0" destOrd="0" presId="urn:microsoft.com/office/officeart/2005/8/layout/vList2"/>
    <dgm:cxn modelId="{318511AF-1F37-49B3-AF40-023D5DD5CBD2}" type="presOf" srcId="{3668D094-2256-4D24-99CC-656EA3A40DD3}" destId="{3644C968-D58C-48AB-8463-2E0D96970D2C}" srcOrd="0" destOrd="0" presId="urn:microsoft.com/office/officeart/2005/8/layout/vList2"/>
    <dgm:cxn modelId="{869F4D9C-D740-408D-B6F1-69B4A52DD51C}" srcId="{7A622922-4A8E-4500-813E-47AA63B06AD0}" destId="{8587DECD-5DAD-4DCC-A3DC-0C990BB9D37F}" srcOrd="3" destOrd="0" parTransId="{7D7EE8CE-2D24-4560-B5CA-B06144AA9F71}" sibTransId="{3C14E469-7813-42B9-BCB3-A85C00AA2BF2}"/>
    <dgm:cxn modelId="{94FB9263-C8E8-4060-A0D5-CEF05CAF1198}" type="presOf" srcId="{8587DECD-5DAD-4DCC-A3DC-0C990BB9D37F}" destId="{12DFBBE4-A90F-4C9C-82D6-934B70AD4745}" srcOrd="0" destOrd="0" presId="urn:microsoft.com/office/officeart/2005/8/layout/vList2"/>
    <dgm:cxn modelId="{325814E4-BA83-4CA6-A446-729BEE66040B}" type="presOf" srcId="{347DA986-89EE-4DEF-B709-A81994D52A62}" destId="{9FAAFF34-190B-4F59-ADC6-F81F1D5E5AEF}" srcOrd="0" destOrd="0" presId="urn:microsoft.com/office/officeart/2005/8/layout/vList2"/>
    <dgm:cxn modelId="{711979B6-4561-427B-A20C-F52D05C0AF9E}" srcId="{7A622922-4A8E-4500-813E-47AA63B06AD0}" destId="{600D1EB1-F666-4FE3-B93C-69CBB960E5D4}" srcOrd="4" destOrd="0" parTransId="{453E019C-2BD3-456A-BF72-CCC3F07B979E}" sibTransId="{25ACCBE6-EF50-4B44-A8A5-8A6ED4A6A166}"/>
    <dgm:cxn modelId="{4722E1BB-26C7-4E52-B42D-DCB089CE5DD2}" srcId="{7A622922-4A8E-4500-813E-47AA63B06AD0}" destId="{3668D094-2256-4D24-99CC-656EA3A40DD3}" srcOrd="1" destOrd="0" parTransId="{5DB68454-1A6C-4A2D-98F8-7D671E31A72C}" sibTransId="{34B48336-3FD5-409D-9E02-BBF09BB0C912}"/>
    <dgm:cxn modelId="{969825ED-3CDE-42AF-823C-C1275E8A19CF}" type="presParOf" srcId="{510402CA-17F7-4381-B130-53B20B0615FE}" destId="{E4A7C474-CF00-4200-8E40-D9D68BE82C9A}" srcOrd="0" destOrd="0" presId="urn:microsoft.com/office/officeart/2005/8/layout/vList2"/>
    <dgm:cxn modelId="{7160D073-1891-4EE5-A534-1D739E8B51A5}" type="presParOf" srcId="{510402CA-17F7-4381-B130-53B20B0615FE}" destId="{66A964B7-F785-49F1-BA67-D754236E62B4}" srcOrd="1" destOrd="0" presId="urn:microsoft.com/office/officeart/2005/8/layout/vList2"/>
    <dgm:cxn modelId="{921386C4-F0D9-4B20-8E48-8B811C73CAC6}" type="presParOf" srcId="{510402CA-17F7-4381-B130-53B20B0615FE}" destId="{3644C968-D58C-48AB-8463-2E0D96970D2C}" srcOrd="2" destOrd="0" presId="urn:microsoft.com/office/officeart/2005/8/layout/vList2"/>
    <dgm:cxn modelId="{7A550C3F-5B91-492D-838C-6F14FFC66778}" type="presParOf" srcId="{510402CA-17F7-4381-B130-53B20B0615FE}" destId="{0B7BF61C-968C-4CA1-A612-996861F512A5}" srcOrd="3" destOrd="0" presId="urn:microsoft.com/office/officeart/2005/8/layout/vList2"/>
    <dgm:cxn modelId="{6175D259-E798-49E1-BB37-1EE73D357C63}" type="presParOf" srcId="{510402CA-17F7-4381-B130-53B20B0615FE}" destId="{9FAAFF34-190B-4F59-ADC6-F81F1D5E5AEF}" srcOrd="4" destOrd="0" presId="urn:microsoft.com/office/officeart/2005/8/layout/vList2"/>
    <dgm:cxn modelId="{99133BC6-7D30-4737-A00C-1FA84DFC72C5}" type="presParOf" srcId="{510402CA-17F7-4381-B130-53B20B0615FE}" destId="{A69A7788-DB9F-4D48-8950-DB8236F1DF26}" srcOrd="5" destOrd="0" presId="urn:microsoft.com/office/officeart/2005/8/layout/vList2"/>
    <dgm:cxn modelId="{7755EF60-9CAA-4184-B678-F76F0FA85443}" type="presParOf" srcId="{510402CA-17F7-4381-B130-53B20B0615FE}" destId="{12DFBBE4-A90F-4C9C-82D6-934B70AD4745}" srcOrd="6" destOrd="0" presId="urn:microsoft.com/office/officeart/2005/8/layout/vList2"/>
    <dgm:cxn modelId="{68790E62-7B51-4D70-ACD1-D6BD77850777}" type="presParOf" srcId="{510402CA-17F7-4381-B130-53B20B0615FE}" destId="{7778AE83-DE55-4840-8FFC-2F5F0087AAAC}" srcOrd="7" destOrd="0" presId="urn:microsoft.com/office/officeart/2005/8/layout/vList2"/>
    <dgm:cxn modelId="{AFBDFC89-952E-4733-8979-81EE91EA21C4}" type="presParOf" srcId="{510402CA-17F7-4381-B130-53B20B0615FE}" destId="{D2F7E226-D131-4CE5-9CA3-B9FFB1EA82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A1F00-55FA-4DA2-95EF-7A928E969E17}">
      <dsp:nvSpPr>
        <dsp:cNvPr id="0" name=""/>
        <dsp:cNvSpPr/>
      </dsp:nvSpPr>
      <dsp:spPr>
        <a:xfrm>
          <a:off x="0" y="59504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єдності всіх компонентів середовища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79408"/>
        <a:ext cx="7449024" cy="367937"/>
      </dsp:txXfrm>
    </dsp:sp>
    <dsp:sp modelId="{4C790F00-4FD2-4CD2-85A1-DA6687943777}">
      <dsp:nvSpPr>
        <dsp:cNvPr id="0" name=""/>
        <dsp:cNvSpPr/>
      </dsp:nvSpPr>
      <dsp:spPr>
        <a:xfrm>
          <a:off x="0" y="516209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ампліфікації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536113"/>
        <a:ext cx="7449024" cy="367937"/>
      </dsp:txXfrm>
    </dsp:sp>
    <dsp:sp modelId="{4C7D5001-A543-4F2F-B23D-375870E21069}">
      <dsp:nvSpPr>
        <dsp:cNvPr id="0" name=""/>
        <dsp:cNvSpPr/>
      </dsp:nvSpPr>
      <dsp:spPr>
        <a:xfrm>
          <a:off x="0" y="972915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вікової періодизації та сенситивності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992819"/>
        <a:ext cx="7449024" cy="367937"/>
      </dsp:txXfrm>
    </dsp:sp>
    <dsp:sp modelId="{1B964797-B830-44E3-95A3-893960E1D639}">
      <dsp:nvSpPr>
        <dsp:cNvPr id="0" name=""/>
        <dsp:cNvSpPr/>
      </dsp:nvSpPr>
      <dsp:spPr>
        <a:xfrm>
          <a:off x="0" y="1429620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динамічності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1449524"/>
        <a:ext cx="7449024" cy="367937"/>
      </dsp:txXfrm>
    </dsp:sp>
    <dsp:sp modelId="{5C9C6D55-E593-4B5B-99D0-4C940D87C102}">
      <dsp:nvSpPr>
        <dsp:cNvPr id="0" name=""/>
        <dsp:cNvSpPr/>
      </dsp:nvSpPr>
      <dsp:spPr>
        <a:xfrm>
          <a:off x="0" y="1886325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індивідуалізації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1906229"/>
        <a:ext cx="7449024" cy="367937"/>
      </dsp:txXfrm>
    </dsp:sp>
    <dsp:sp modelId="{5DC132C5-94DB-42FE-BE98-C7C3D4EA7CA9}">
      <dsp:nvSpPr>
        <dsp:cNvPr id="0" name=""/>
        <dsp:cNvSpPr/>
      </dsp:nvSpPr>
      <dsp:spPr>
        <a:xfrm>
          <a:off x="0" y="2343030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</a:t>
          </a:r>
          <a:r>
            <a:rPr lang="uk-UA" sz="1700" b="0" i="1" kern="1200" baseline="0" dirty="0" err="1" smtClean="0"/>
            <a:t>елективності</a:t>
          </a:r>
          <a:r>
            <a:rPr lang="uk-UA" sz="1700" b="0" i="0" kern="1200" baseline="0" dirty="0" smtClean="0"/>
            <a:t> ;</a:t>
          </a:r>
          <a:endParaRPr lang="ru-RU" sz="1700" b="0" i="0" kern="1200" baseline="0" dirty="0"/>
        </a:p>
      </dsp:txBody>
      <dsp:txXfrm>
        <a:off x="19904" y="2362934"/>
        <a:ext cx="7449024" cy="367937"/>
      </dsp:txXfrm>
    </dsp:sp>
    <dsp:sp modelId="{6EE6D373-F403-493A-9905-2C3E3889B792}">
      <dsp:nvSpPr>
        <dsp:cNvPr id="0" name=""/>
        <dsp:cNvSpPr/>
      </dsp:nvSpPr>
      <dsp:spPr>
        <a:xfrm>
          <a:off x="0" y="2799735"/>
          <a:ext cx="7488832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1" kern="1200" baseline="0" dirty="0" smtClean="0"/>
            <a:t>принцип системності послідовності й наступності</a:t>
          </a:r>
          <a:r>
            <a:rPr lang="uk-UA" sz="1700" b="0" i="0" kern="1200" baseline="0" dirty="0" smtClean="0"/>
            <a:t> .</a:t>
          </a:r>
          <a:endParaRPr lang="uk-UA" sz="1700" b="0" i="0" kern="1200" baseline="0" dirty="0"/>
        </a:p>
      </dsp:txBody>
      <dsp:txXfrm>
        <a:off x="19904" y="2819639"/>
        <a:ext cx="7449024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ECFA4-6F36-4539-94EA-8BE7D114F99C}">
      <dsp:nvSpPr>
        <dsp:cNvPr id="0" name=""/>
        <dsp:cNvSpPr/>
      </dsp:nvSpPr>
      <dsp:spPr>
        <a:xfrm>
          <a:off x="1577291" y="0"/>
          <a:ext cx="4608512" cy="46085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66B87-3422-4431-BCB8-153B9224D8C5}">
      <dsp:nvSpPr>
        <dsp:cNvPr id="0" name=""/>
        <dsp:cNvSpPr/>
      </dsp:nvSpPr>
      <dsp:spPr>
        <a:xfrm>
          <a:off x="89874" y="288037"/>
          <a:ext cx="3176996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пізнавальний інтерес та емоційна активність дитини </a:t>
          </a:r>
          <a:endParaRPr lang="ru-RU" sz="2000" b="1" i="0" kern="1200" baseline="0" dirty="0"/>
        </a:p>
      </dsp:txBody>
      <dsp:txXfrm>
        <a:off x="177612" y="375775"/>
        <a:ext cx="3001520" cy="1621843"/>
      </dsp:txXfrm>
    </dsp:sp>
    <dsp:sp modelId="{E04FC819-9EA4-49B3-84E8-A32224957DB0}">
      <dsp:nvSpPr>
        <dsp:cNvPr id="0" name=""/>
        <dsp:cNvSpPr/>
      </dsp:nvSpPr>
      <dsp:spPr>
        <a:xfrm>
          <a:off x="4194328" y="288037"/>
          <a:ext cx="3357015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свобода вибору кожною дитиною видів діяльності </a:t>
          </a:r>
          <a:endParaRPr lang="ru-RU" sz="2000" b="1" i="0" kern="1200" baseline="0" dirty="0"/>
        </a:p>
      </dsp:txBody>
      <dsp:txXfrm>
        <a:off x="4282066" y="375775"/>
        <a:ext cx="3181539" cy="1621843"/>
      </dsp:txXfrm>
    </dsp:sp>
    <dsp:sp modelId="{6A4C4307-3D96-4CF6-868E-9C5EBE156735}">
      <dsp:nvSpPr>
        <dsp:cNvPr id="0" name=""/>
        <dsp:cNvSpPr/>
      </dsp:nvSpPr>
      <dsp:spPr>
        <a:xfrm>
          <a:off x="198153" y="2448277"/>
          <a:ext cx="3185461" cy="1659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поступове наповнення певними матеріалами, обладнанням, атрибутами  </a:t>
          </a:r>
          <a:endParaRPr lang="ru-RU" sz="2000" b="1" i="0" kern="1200" baseline="0" dirty="0"/>
        </a:p>
      </dsp:txBody>
      <dsp:txXfrm>
        <a:off x="279141" y="2529265"/>
        <a:ext cx="3023485" cy="1497075"/>
      </dsp:txXfrm>
    </dsp:sp>
    <dsp:sp modelId="{F03FC83F-E1A8-46B8-B962-F3FEBAFD4D74}">
      <dsp:nvSpPr>
        <dsp:cNvPr id="0" name=""/>
        <dsp:cNvSpPr/>
      </dsp:nvSpPr>
      <dsp:spPr>
        <a:xfrm>
          <a:off x="4479482" y="2304258"/>
          <a:ext cx="3216591" cy="1659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baseline="0" dirty="0" smtClean="0"/>
            <a:t>безперервна підтримка дитини з боку педагога.</a:t>
          </a:r>
          <a:endParaRPr lang="uk-UA" sz="2300" b="0" i="0" kern="1200" baseline="0" dirty="0"/>
        </a:p>
      </dsp:txBody>
      <dsp:txXfrm>
        <a:off x="4560471" y="2385247"/>
        <a:ext cx="3054613" cy="1497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7C474-CF00-4200-8E40-D9D68BE82C9A}">
      <dsp:nvSpPr>
        <dsp:cNvPr id="0" name=""/>
        <dsp:cNvSpPr/>
      </dsp:nvSpPr>
      <dsp:spPr>
        <a:xfrm>
          <a:off x="0" y="58687"/>
          <a:ext cx="7704856" cy="82046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dirty="0" smtClean="0"/>
            <a:t>усвідомлення ролі розвивального середовища в забезпеченні «зони розвитку» кожної дитини й збагаченні </a:t>
          </a:r>
          <a:r>
            <a:rPr lang="uk-UA" sz="1500" b="0" i="0" kern="1200" baseline="0" dirty="0" err="1" smtClean="0"/>
            <a:t>особистісно</a:t>
          </a:r>
          <a:r>
            <a:rPr lang="uk-UA" sz="1500" b="0" i="0" kern="1200" baseline="0" dirty="0" smtClean="0"/>
            <a:t> значущими смислами;</a:t>
          </a:r>
          <a:endParaRPr lang="ru-RU" sz="1500" b="0" i="0" kern="1200" baseline="0" dirty="0"/>
        </a:p>
      </dsp:txBody>
      <dsp:txXfrm>
        <a:off x="40052" y="98739"/>
        <a:ext cx="7624752" cy="740358"/>
      </dsp:txXfrm>
    </dsp:sp>
    <dsp:sp modelId="{3644C968-D58C-48AB-8463-2E0D96970D2C}">
      <dsp:nvSpPr>
        <dsp:cNvPr id="0" name=""/>
        <dsp:cNvSpPr/>
      </dsp:nvSpPr>
      <dsp:spPr>
        <a:xfrm>
          <a:off x="0" y="922350"/>
          <a:ext cx="7704856" cy="820462"/>
        </a:xfrm>
        <a:prstGeom prst="roundRect">
          <a:avLst/>
        </a:prstGeom>
        <a:solidFill>
          <a:schemeClr val="accent2">
            <a:shade val="50000"/>
            <a:hueOff val="89164"/>
            <a:satOff val="-15660"/>
            <a:lumOff val="21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забезпечення середовищного підходу до організації розвиваль­ного простору закладу дошкільної освіти загалом і кожної групи зокрема;</a:t>
          </a:r>
          <a:endParaRPr lang="ru-RU" sz="1500" b="0" i="0" kern="1200" baseline="0" dirty="0"/>
        </a:p>
      </dsp:txBody>
      <dsp:txXfrm>
        <a:off x="40052" y="962402"/>
        <a:ext cx="7624752" cy="740358"/>
      </dsp:txXfrm>
    </dsp:sp>
    <dsp:sp modelId="{9FAAFF34-190B-4F59-ADC6-F81F1D5E5AEF}">
      <dsp:nvSpPr>
        <dsp:cNvPr id="0" name=""/>
        <dsp:cNvSpPr/>
      </dsp:nvSpPr>
      <dsp:spPr>
        <a:xfrm>
          <a:off x="0" y="1786012"/>
          <a:ext cx="7704856" cy="820462"/>
        </a:xfrm>
        <a:prstGeom prst="roundRect">
          <a:avLst/>
        </a:prstGeom>
        <a:solidFill>
          <a:schemeClr val="accent2">
            <a:shade val="50000"/>
            <a:hueOff val="178329"/>
            <a:satOff val="-31321"/>
            <a:lumOff val="428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здійснення інтеграції усіх видів дитячої діяльності;</a:t>
          </a:r>
          <a:endParaRPr lang="ru-RU" sz="1500" b="0" i="0" kern="1200" baseline="0" dirty="0"/>
        </a:p>
      </dsp:txBody>
      <dsp:txXfrm>
        <a:off x="40052" y="1826064"/>
        <a:ext cx="7624752" cy="740358"/>
      </dsp:txXfrm>
    </dsp:sp>
    <dsp:sp modelId="{12DFBBE4-A90F-4C9C-82D6-934B70AD4745}">
      <dsp:nvSpPr>
        <dsp:cNvPr id="0" name=""/>
        <dsp:cNvSpPr/>
      </dsp:nvSpPr>
      <dsp:spPr>
        <a:xfrm>
          <a:off x="0" y="2649675"/>
          <a:ext cx="7704856" cy="820462"/>
        </a:xfrm>
        <a:prstGeom prst="roundRect">
          <a:avLst/>
        </a:prstGeom>
        <a:solidFill>
          <a:schemeClr val="accent2">
            <a:shade val="50000"/>
            <a:hueOff val="178329"/>
            <a:satOff val="-31321"/>
            <a:lumOff val="428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передбачення багатофункціональності у доборі ігор і дидактич­них засобів;</a:t>
          </a:r>
          <a:endParaRPr lang="ru-RU" sz="1500" b="0" i="0" kern="1200" baseline="0" dirty="0"/>
        </a:p>
      </dsp:txBody>
      <dsp:txXfrm>
        <a:off x="40052" y="2689727"/>
        <a:ext cx="7624752" cy="740358"/>
      </dsp:txXfrm>
    </dsp:sp>
    <dsp:sp modelId="{D2F7E226-D131-4CE5-9CA3-B9FFB1EA827A}">
      <dsp:nvSpPr>
        <dsp:cNvPr id="0" name=""/>
        <dsp:cNvSpPr/>
      </dsp:nvSpPr>
      <dsp:spPr>
        <a:xfrm>
          <a:off x="0" y="3513337"/>
          <a:ext cx="7704856" cy="820462"/>
        </a:xfrm>
        <a:prstGeom prst="roundRect">
          <a:avLst/>
        </a:prstGeom>
        <a:solidFill>
          <a:schemeClr val="accent2">
            <a:shade val="50000"/>
            <a:hueOff val="89164"/>
            <a:satOff val="-15660"/>
            <a:lumOff val="21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реорганізація розвивального середовища у простір свободи й волевиявлення дитиною своїх потреб і бажань; реалізація ме­ханізму «хочу — можу — буду» для кожного вихованця.</a:t>
          </a:r>
          <a:endParaRPr lang="uk-UA" sz="1500" b="0" i="0" kern="1200" baseline="0" dirty="0"/>
        </a:p>
      </dsp:txBody>
      <dsp:txXfrm>
        <a:off x="40052" y="3553389"/>
        <a:ext cx="7624752" cy="74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5770-C919-4D46-9827-AD33080CE031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8703-2922-4B61-A6E7-F36DCE5E4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4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8703-2922-4B61-A6E7-F36DCE5E412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5CAEE-792F-4899-BB9D-72F14AE6BC2F}" type="datetime1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ECFA2-A68E-46D5-9FF2-D57FEB6B11DE}" type="datetime1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12437-9C4C-4E47-A36F-4366872F289A}" type="datetime1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902C-3700-418C-9B7A-273C9B411517}" type="datetime1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37EE-FA49-4910-AFD2-6E0586840EFD}" type="datetime1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89997-9594-4466-A429-CE9923CA7B45}" type="datetime1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203C3-613E-4559-8E50-DA87C51D51B6}" type="datetime1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283B1-1012-4026-900D-A91805189E79}" type="datetime1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283AA-66D5-4872-B346-30C23FDDF5CD}" type="datetime1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CF165-031E-463B-87B4-1D12FAD8595F}" type="datetime1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E38F3-9823-4089-80D3-FAF77E7D2BB0}" type="datetime1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FE63FD-AE73-4A16-81D5-FA38CF18177E}" type="datetime1">
              <a:rPr lang="ru-RU" smtClean="0"/>
              <a:t>01.11.2022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E44D99-D6B7-4AC3-AB46-2E336381C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820206"/>
            <a:ext cx="8352928" cy="276092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Програмові вимоги до організації розвивального середовища в ЗДО та маркери оцінювання його ефективності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5382508"/>
            <a:ext cx="6552728" cy="998820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13176"/>
            <a:ext cx="828092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uk-UA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Спікер-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консультант КУ «ЦПРПП ВМР»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Лариса Бондарчук  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endParaRPr lang="uk-UA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35573" cy="1821022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404664"/>
            <a:ext cx="6390456" cy="1164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04.11.2022</a:t>
            </a: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13.30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ІІ-й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ЗДО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ВМТГ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https://cprvmr.edu.vn.ua/uploads/design/Photo/S_PERSONAL/07_S_BONDARCHU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584176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1" name="Picture 6" descr="Консультація для вихователів “Розвиток естетичного смаку у дітей  дошкільного віку через образотворчу діяльність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4884"/>
            <a:ext cx="2178496" cy="13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Розвивальне середовище (простір)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dirty="0"/>
              <a:t>— система впливів та умов формування особистості дитини й можливостей для її </a:t>
            </a:r>
            <a:r>
              <a:rPr lang="uk-UA" dirty="0" smtClean="0"/>
              <a:t>розвитку</a:t>
            </a:r>
            <a:r>
              <a:rPr lang="uk-UA" dirty="0"/>
              <a:t>, що ураховують психологічний, просторово-предметний, ди­дактичний, пізнавально-мотиваційний і соціально-комунікаційний аспекти взаємодії дитини з дорослим. </a:t>
            </a:r>
            <a:endParaRPr lang="ru-RU" dirty="0"/>
          </a:p>
        </p:txBody>
      </p:sp>
      <p:pic>
        <p:nvPicPr>
          <p:cNvPr id="3" name="Рисунок 2" descr="Програма &quot;Дитина&quot;. Оновлена. 2020. Освітня програма для дітей від 2 до 7  років., цена 200 грн - Prom.ua (ID#365432104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80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437112"/>
            <a:ext cx="7128792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Важливо пам'ятати: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 для дітей, а також його облаштування має відповідати дитячим інтересам і потребам та працювати на формування культури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jemplo rojo animado de signo de exclamación, signo de exclamación, signo  de exclamación de dibujos animados, personaje animado, comida, dibujos  animados png | Klipart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57192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692696"/>
            <a:ext cx="8172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Розвивальне середовище стане дієвим і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дитиноцентрованим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умови дотримання низки принципів: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55576" y="2051893"/>
          <a:ext cx="7488832" cy="326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8" y="547662"/>
            <a:ext cx="7200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Маркерами для оцінювання ефективності створеного розвивального середовища в закладі дошкільної освіти є: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700808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060848"/>
          <a:ext cx="7920880" cy="3240360"/>
        </p:xfrm>
        <a:graphic>
          <a:graphicData uri="http://schemas.openxmlformats.org/drawingml/2006/table">
            <a:tbl>
              <a:tblPr/>
              <a:tblGrid>
                <a:gridCol w="2489206"/>
                <a:gridCol w="2791381"/>
                <a:gridCol w="264029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Фізкультурний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;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спортивна зала;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спортивний майданчик;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басейн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Зміцнення здоров'я;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загартування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; фізичний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розвиток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Спортивні трена­жери, спортивне обладнання; атрибути для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рухливих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спортивних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ігор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692696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ЗДОРОВ’ЯЗБЕРЕЖУВАЛЬНИЙ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060848"/>
          <a:ext cx="7920880" cy="3240360"/>
        </p:xfrm>
        <a:graphic>
          <a:graphicData uri="http://schemas.openxmlformats.org/drawingml/2006/table">
            <a:tbl>
              <a:tblPr/>
              <a:tblGrid>
                <a:gridCol w="2489206"/>
                <a:gridCol w="2791381"/>
                <a:gridCol w="264029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Сюжетно-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 рольових ігор;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дидактичних ігор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Реалізація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ігрових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задумів дітей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Різні види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іграшок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; настільні дидактичні ігри; матеріали для розгортання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сюжетно-рольових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ігор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692696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ІГРОВИЙ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124744"/>
          <a:ext cx="8280920" cy="4645904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Мистецька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майстерня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картинна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галерея;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музичний;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театральна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студія;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костюмерна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Розвиток естетичного смаку;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ознайомлення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 різними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видами мистецтва; розвиток творчих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здібностей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 уяви,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образного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мислення.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практичних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навичок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образотворення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основ мистецької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культури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Матеріал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та обладнання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(зокрема,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альтернативний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для живописного,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пластичного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й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конструктивного образо-творення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Мистецькі колекції. Дитячі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музичні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інструменти.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Музичні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іграшки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. Декорації.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Костюми.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Дитячі роботи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МИСТЕЦЬКИЙ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060848"/>
          <a:ext cx="7920880" cy="3240360"/>
        </p:xfrm>
        <a:graphic>
          <a:graphicData uri="http://schemas.openxmlformats.org/drawingml/2006/table">
            <a:tbl>
              <a:tblPr/>
              <a:tblGrid>
                <a:gridCol w="2489206"/>
                <a:gridCol w="2791381"/>
                <a:gridCol w="264029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Групова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бібліотека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читацької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культури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Дитячі книжки,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різні за змістом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 форматом,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дитячі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енциклопедії,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атласи, журнали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692696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ЧИТАЦЬКИЙ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196752"/>
          <a:ext cx="7920880" cy="4926320"/>
        </p:xfrm>
        <a:graphic>
          <a:graphicData uri="http://schemas.openxmlformats.org/drawingml/2006/table">
            <a:tbl>
              <a:tblPr/>
              <a:tblGrid>
                <a:gridCol w="2489206"/>
                <a:gridCol w="2791381"/>
                <a:gridCol w="264029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Сенсорний;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дослідницький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(лабораторія);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мінімузеї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сенсорних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еталонів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 створення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умов для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сенсорного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розвитку.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інтересу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 експериментування.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Заохочення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 пошуків,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детального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обстеження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об'єктів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Сенсорні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еталони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. Стіл для ігор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 піском і водою.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Обладнання для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дослідно-експериментальної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діяльності.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Дидактичні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матеріали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. Природні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матеріали, зібрані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дітьми на прогулянці, екскурсії</a:t>
                      </a:r>
                      <a:endParaRPr lang="ru-RU" sz="14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332656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СЕНСОРНО-КОГНІТИВНИЙ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412776"/>
          <a:ext cx="8280920" cy="4225280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Українського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побуту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й традицій;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світлиця;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мінімузей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Закласти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основи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для формування патріотичних почуттів і любові до своєї країни</a:t>
                      </a:r>
                      <a:endParaRPr lang="ru-RU" sz="18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Національний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посуд, одяг,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предмети побуту,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обереги, народні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іграшки. Книги, альбоми, набори з листівками народознавчого спрямування. Атрибути для свят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ЕТНОГРАФІЧНИЙ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124744"/>
          <a:ext cx="8280920" cy="4821164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У груповому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приміщенні: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природничий;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мінімузеї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еколого-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природничого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спрямування;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зимовий сад.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На території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закладу: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ландшафтний;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екологічна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стежина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еколого-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доцільної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поведінки,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естетичного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ставлення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 природи</a:t>
                      </a:r>
                      <a:endParaRPr lang="ru-RU" sz="16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Куточок природи.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Календар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природи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, щоденники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спостережень за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об'єктами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природи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та проведення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дослідів.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Дитяча довідкова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література </a:t>
                      </a:r>
                      <a:r>
                        <a:rPr lang="uk-UA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еколого-природничого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спрямування.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Обладнання для праці в природі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ЕКОЛОГО-ПРИРОДНИЧИЙ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34481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/>
              <a:t>наказів МОН від 12.12.2019</a:t>
            </a:r>
            <a:br>
              <a:rPr lang="uk-UA" dirty="0"/>
            </a:br>
            <a:r>
              <a:rPr lang="uk-UA" dirty="0"/>
              <a:t>№ 1561 «Про організацію та проведення у 2020 році </a:t>
            </a:r>
            <a:r>
              <a:rPr lang="uk-UA" dirty="0" smtClean="0"/>
              <a:t>моніторингового дослідження </a:t>
            </a:r>
            <a:r>
              <a:rPr lang="uk-UA" dirty="0"/>
              <a:t>якості дошкільної освіти з використанням </a:t>
            </a:r>
            <a:r>
              <a:rPr lang="uk-UA" dirty="0" smtClean="0"/>
              <a:t>міжнародної методики </a:t>
            </a:r>
            <a:r>
              <a:rPr lang="uk-UA" dirty="0"/>
              <a:t>ECERS</a:t>
            </a:r>
            <a:r>
              <a:rPr lang="uk-UA" dirty="0" smtClean="0"/>
              <a:t>»,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від 26.10.2021 № 1137 «Про внесення змін до наказу</a:t>
            </a:r>
            <a:br>
              <a:rPr lang="uk-UA" dirty="0"/>
            </a:br>
            <a:r>
              <a:rPr lang="uk-UA" dirty="0"/>
              <a:t>Міністерства освіти і науки України від 10.04.2020 року № 504», 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Наказу державної </a:t>
            </a:r>
            <a:r>
              <a:rPr lang="uk-UA" dirty="0"/>
              <a:t>установи «Український інститут розвитку освіти» від </a:t>
            </a:r>
            <a:r>
              <a:rPr lang="uk-UA" dirty="0" smtClean="0"/>
              <a:t>26.10.2021 № </a:t>
            </a:r>
            <a:r>
              <a:rPr lang="uk-UA" dirty="0"/>
              <a:t>157-аг «Про затвердження програми дослідження якості дошкільної</a:t>
            </a:r>
            <a:br>
              <a:rPr lang="uk-UA" dirty="0"/>
            </a:br>
            <a:r>
              <a:rPr lang="uk-UA" dirty="0"/>
              <a:t>освіти з використанням методики </a:t>
            </a:r>
            <a:r>
              <a:rPr lang="uk-UA" dirty="0" err="1"/>
              <a:t>Early</a:t>
            </a:r>
            <a:r>
              <a:rPr lang="uk-UA" dirty="0"/>
              <a:t> </a:t>
            </a:r>
            <a:r>
              <a:rPr lang="uk-UA" dirty="0" err="1"/>
              <a:t>Childhood</a:t>
            </a:r>
            <a:r>
              <a:rPr lang="uk-UA" dirty="0"/>
              <a:t> </a:t>
            </a:r>
            <a:r>
              <a:rPr lang="uk-UA" dirty="0" err="1"/>
              <a:t>Education</a:t>
            </a:r>
            <a:r>
              <a:rPr lang="uk-UA" dirty="0"/>
              <a:t> </a:t>
            </a:r>
            <a:r>
              <a:rPr lang="uk-UA" dirty="0" err="1"/>
              <a:t>Rating</a:t>
            </a:r>
            <a:r>
              <a:rPr lang="uk-UA" dirty="0"/>
              <a:t> </a:t>
            </a:r>
            <a:r>
              <a:rPr lang="uk-UA" dirty="0" err="1" smtClean="0"/>
              <a:t>Scales</a:t>
            </a:r>
            <a:r>
              <a:rPr lang="uk-UA" dirty="0" smtClean="0"/>
              <a:t> ( ECERS-3)»,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листа МОН від 29.10.2021 № 1/9-576 «Щодо проведення</a:t>
            </a:r>
            <a:br>
              <a:rPr lang="uk-UA" dirty="0"/>
            </a:br>
            <a:r>
              <a:rPr lang="uk-UA" dirty="0"/>
              <a:t>дослідження в закладах дошкільної освіти»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 2021 році в ЗДО здійснено дослідження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за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методикою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ECERS-3 відповідно до: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412776"/>
          <a:ext cx="8280920" cy="3524240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Естетики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побуту;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— мистецького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рукоділля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Прищеплювання інтересу до праці.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 навичок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культурної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поведінки в побуті, поваги до людей праці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Обладнання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для чергування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в групі.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Предмети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для сервірування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столу.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Обладнання для мистецтва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рукоділля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412776"/>
          <a:ext cx="8280920" cy="4085072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Усамітнення;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екран мого настрою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Формування емоційної, чуттєвої, </a:t>
                      </a:r>
                      <a:r>
                        <a:rPr lang="uk-UA" sz="24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рефлексійної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 культури. Інтерес до 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самопізнання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Намети, шатро, ковдри, подушки для будівництва дитячих «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халабуд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». Крісла, стільці, 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пуфики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, диванчики. </a:t>
                      </a:r>
                      <a:r>
                        <a:rPr lang="uk-UA" sz="24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Емотики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 (маски, іграшки)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ПСИХОЛОГІЧНИЙ (ЕМОЦІЙНИЙ)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640" y="1484784"/>
          <a:ext cx="7128792" cy="3312368"/>
        </p:xfrm>
        <a:graphic>
          <a:graphicData uri="http://schemas.openxmlformats.org/drawingml/2006/table">
            <a:tbl>
              <a:tblPr/>
              <a:tblGrid>
                <a:gridCol w="3663544"/>
                <a:gridCol w="3465248"/>
              </a:tblGrid>
              <a:tr h="73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Технічне забезпечення освітнього процесу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Музичний центр, мікрофон, комп'ютер тощо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ТЕХНІЧНИЙ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412776"/>
          <a:ext cx="8280920" cy="4505696"/>
        </p:xfrm>
        <a:graphic>
          <a:graphicData uri="http://schemas.openxmlformats.org/drawingml/2006/table">
            <a:tbl>
              <a:tblPr/>
              <a:tblGrid>
                <a:gridCol w="2602352"/>
                <a:gridCol w="2918262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Осередки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Функціональне спрямування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Орієнтовне наповнення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Порадники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для батьків.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Батьківські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віконечка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(обмін сімейним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досвідом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виховання).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Родинна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бібліотека</a:t>
                      </a:r>
                      <a:endParaRPr lang="ru-RU" sz="20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Психолого-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 педагогічна просвіта батьків в 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інтерактивному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форматі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Настінні </a:t>
                      </a:r>
                      <a:r>
                        <a:rPr lang="uk-UA" sz="2400" dirty="0" err="1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лайфхаки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 для батьків. Кишенькові книжки.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Microsoft Sans Serif"/>
                        </a:rPr>
                        <a:t>Педагогічні теки. Родинні газети. Скринька «незручних» запитань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6886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БАТЬКІВСЬКОГО ПРОСВІТНИЦТВА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5576" y="548680"/>
            <a:ext cx="77048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</a:t>
            </a:r>
            <a:r>
              <a:rPr kumimoji="0" lang="uk-UA" sz="20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РІЄНТИРИ ЕФЕКТИВНОЇ СПІВПРАЦІ ДІТЕЙ, БАТЬКІВ, ПЕДАГОГІВ У РОЗВИВАЛЬНОМУ СЕРЕДОВИЩІ: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1844824"/>
          <a:ext cx="77048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908720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ДЖЕРЕЛА: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1</a:t>
            </a:r>
            <a:r>
              <a:rPr lang="ru-RU" dirty="0" smtClean="0"/>
              <a:t>.  </a:t>
            </a:r>
            <a:r>
              <a:rPr lang="ru-RU" dirty="0" err="1" smtClean="0"/>
              <a:t>Методичні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в закладах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дослідження</a:t>
            </a:r>
            <a:r>
              <a:rPr lang="ru-RU" dirty="0" smtClean="0"/>
              <a:t> ECERS-3 </a:t>
            </a:r>
          </a:p>
          <a:p>
            <a:r>
              <a:rPr lang="en-ZA" sz="1400" u="sng" dirty="0" smtClean="0"/>
              <a:t>ied.org.ua/metodychni-rekomendacziyi-pro-zabezpechennya-yakosti-osvitnogo-proczesu-v-zakladah-doshkilnoyi-osvity-za-rezultatamy-doslidzhennya-ecers-3/</a:t>
            </a:r>
            <a:endParaRPr lang="uk-UA" sz="1400" u="sng" dirty="0" smtClean="0"/>
          </a:p>
          <a:p>
            <a:endParaRPr lang="ru-RU" sz="1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63691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 </a:t>
            </a:r>
            <a:r>
              <a:rPr lang="ru-RU" sz="1600" b="1" dirty="0" err="1" smtClean="0"/>
              <a:t>Дитина</a:t>
            </a:r>
            <a:r>
              <a:rPr lang="ru-RU" sz="1600" b="1" dirty="0" smtClean="0"/>
              <a:t>- </a:t>
            </a:r>
            <a:r>
              <a:rPr lang="ru-RU" sz="1600" b="1" dirty="0" err="1"/>
              <a:t>Освітня</a:t>
            </a:r>
            <a:r>
              <a:rPr lang="ru-RU" sz="1600" b="1" dirty="0"/>
              <a:t> </a:t>
            </a:r>
            <a:r>
              <a:rPr lang="ru-RU" sz="1600" b="1" dirty="0" err="1"/>
              <a:t>програма</a:t>
            </a:r>
            <a:r>
              <a:rPr lang="ru-RU" sz="1600" b="1" dirty="0"/>
              <a:t> для </a:t>
            </a:r>
            <a:r>
              <a:rPr lang="ru-RU" sz="1600" b="1" dirty="0" err="1"/>
              <a:t>дітей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2 до 7 </a:t>
            </a:r>
            <a:r>
              <a:rPr lang="ru-RU" sz="1600" b="1" dirty="0" err="1"/>
              <a:t>років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r>
              <a:rPr lang="ru-RU" sz="1600" dirty="0" err="1" smtClean="0"/>
              <a:t>Огнев'юк</a:t>
            </a:r>
            <a:r>
              <a:rPr lang="ru-RU" sz="1600" dirty="0" smtClean="0"/>
              <a:t> </a:t>
            </a:r>
            <a:r>
              <a:rPr lang="ru-RU" sz="1600" dirty="0"/>
              <a:t>В.  </a:t>
            </a:r>
            <a:r>
              <a:rPr lang="ru-RU" sz="1600" dirty="0" smtClean="0"/>
              <a:t>  </a:t>
            </a:r>
            <a:r>
              <a:rPr lang="ru-RU" sz="1600" dirty="0"/>
              <a:t>(лист МОН </a:t>
            </a:r>
            <a:r>
              <a:rPr lang="ru-RU" sz="1600" dirty="0" err="1"/>
              <a:t>України</a:t>
            </a:r>
            <a:r>
              <a:rPr lang="ru-RU" sz="1600" dirty="0"/>
              <a:t> № 1/11-4960 </a:t>
            </a:r>
            <a:r>
              <a:rPr lang="ru-RU" sz="1600" dirty="0" err="1"/>
              <a:t>від</a:t>
            </a:r>
            <a:r>
              <a:rPr lang="ru-RU" sz="1600" dirty="0"/>
              <a:t> 23.07.2020 р.)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5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Методика ECERS-3 – єдиний інструмент, який вивчає весь </a:t>
            </a:r>
            <a:r>
              <a:rPr lang="uk-UA" dirty="0" smtClean="0"/>
              <a:t>спектр чинників </a:t>
            </a:r>
            <a:r>
              <a:rPr lang="uk-UA" dirty="0"/>
              <a:t>у навколишньому середовищі, що впливають на розвиток дітей.</a:t>
            </a:r>
            <a:br>
              <a:rPr lang="uk-UA" dirty="0"/>
            </a:b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9766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5661248"/>
            <a:ext cx="3924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</a:rPr>
              <a:t>E</a:t>
            </a:r>
            <a:r>
              <a:rPr lang="en-US" dirty="0" smtClean="0">
                <a:latin typeface="Bookman Old Style" panose="02050604050505020204" pitchFamily="18" charset="0"/>
              </a:rPr>
              <a:t>arly </a:t>
            </a:r>
            <a:r>
              <a:rPr lang="en-US" b="1" dirty="0" smtClean="0">
                <a:latin typeface="Bookman Old Style" panose="02050604050505020204" pitchFamily="18" charset="0"/>
              </a:rPr>
              <a:t>C</a:t>
            </a:r>
            <a:r>
              <a:rPr lang="en-US" dirty="0" smtClean="0">
                <a:latin typeface="Bookman Old Style" panose="02050604050505020204" pitchFamily="18" charset="0"/>
              </a:rPr>
              <a:t>hildhood </a:t>
            </a:r>
            <a:r>
              <a:rPr lang="en-US" b="1" dirty="0" smtClean="0">
                <a:latin typeface="Bookman Old Style" panose="02050604050505020204" pitchFamily="18" charset="0"/>
              </a:rPr>
              <a:t>E</a:t>
            </a:r>
            <a:r>
              <a:rPr lang="en-US" dirty="0" smtClean="0">
                <a:latin typeface="Bookman Old Style" panose="02050604050505020204" pitchFamily="18" charset="0"/>
              </a:rPr>
              <a:t>nvironment </a:t>
            </a:r>
            <a:r>
              <a:rPr lang="en-US" b="1" dirty="0" smtClean="0">
                <a:latin typeface="Bookman Old Style" panose="02050604050505020204" pitchFamily="18" charset="0"/>
              </a:rPr>
              <a:t>R</a:t>
            </a:r>
            <a:r>
              <a:rPr lang="en-US" dirty="0" smtClean="0">
                <a:latin typeface="Bookman Old Style" panose="02050604050505020204" pitchFamily="18" charset="0"/>
              </a:rPr>
              <a:t>ating </a:t>
            </a:r>
            <a:r>
              <a:rPr lang="en-US" b="1" dirty="0" smtClean="0">
                <a:latin typeface="Bookman Old Style" panose="02050604050505020204" pitchFamily="18" charset="0"/>
              </a:rPr>
              <a:t>S</a:t>
            </a:r>
            <a:r>
              <a:rPr lang="en-US" dirty="0" smtClean="0">
                <a:latin typeface="Bookman Old Style" panose="02050604050505020204" pitchFamily="18" charset="0"/>
              </a:rPr>
              <a:t>cale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20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Важливими аспектами в застосуванні методики ECERS-3 </a:t>
            </a:r>
            <a:r>
              <a:rPr lang="uk-UA" b="1" dirty="0" smtClean="0"/>
              <a:t>є: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95736" y="1556792"/>
            <a:ext cx="720080" cy="136815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660232" y="1556792"/>
            <a:ext cx="720080" cy="136815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2996952"/>
            <a:ext cx="2592288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вивчення</a:t>
            </a:r>
            <a:br>
              <a:rPr lang="uk-UA" dirty="0"/>
            </a:br>
            <a:r>
              <a:rPr lang="uk-UA" dirty="0"/>
              <a:t>наявності в ЗДО безпечних умов для дітей та можливості для кожної дитини</a:t>
            </a:r>
            <a:br>
              <a:rPr lang="uk-UA" dirty="0"/>
            </a:br>
            <a:r>
              <a:rPr lang="uk-UA" dirty="0"/>
              <a:t>розвивати здорові відносини з іншими дітьми й дорослими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924944"/>
            <a:ext cx="2592288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</a:t>
            </a:r>
            <a:r>
              <a:rPr lang="uk-UA" dirty="0"/>
              <a:t>вивчення умов</a:t>
            </a:r>
            <a:br>
              <a:rPr lang="uk-UA" dirty="0"/>
            </a:br>
            <a:r>
              <a:rPr lang="uk-UA" dirty="0"/>
              <a:t>для розвитку незалежності та самодостатності особистості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/>
              <a:t>Основна увага в оцінюванні якості освітнього процесу в ЗДО </a:t>
            </a:r>
            <a:r>
              <a:rPr lang="uk-UA" sz="2400" dirty="0" smtClean="0"/>
              <a:t>за методикою </a:t>
            </a:r>
            <a:r>
              <a:rPr lang="uk-UA" sz="2400" dirty="0"/>
              <a:t>ECERS-3 зосереджена </a:t>
            </a:r>
            <a:r>
              <a:rPr lang="uk-UA" sz="2400" b="1" dirty="0"/>
              <a:t>на особистісному розвитку дитини</a:t>
            </a:r>
            <a:r>
              <a:rPr lang="uk-UA" sz="24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Конструкція ECERS-3 базується на взаємозв’язку чинників, </a:t>
            </a:r>
            <a:r>
              <a:rPr lang="uk-UA" sz="2400" dirty="0" smtClean="0"/>
              <a:t>що впливають </a:t>
            </a:r>
            <a:r>
              <a:rPr lang="uk-UA" sz="2400" dirty="0"/>
              <a:t>на дитину в освітньому середовищі. </a:t>
            </a:r>
            <a:endParaRPr lang="uk-UA" sz="2400" dirty="0" smtClean="0"/>
          </a:p>
          <a:p>
            <a:pPr>
              <a:buFont typeface="Wingdings" pitchFamily="2" charset="2"/>
              <a:buChar char="q"/>
            </a:pPr>
            <a:endParaRPr lang="uk-UA" sz="2400" dirty="0"/>
          </a:p>
          <a:p>
            <a:pPr>
              <a:buFont typeface="Wingdings" pitchFamily="2" charset="2"/>
              <a:buChar char="q"/>
            </a:pPr>
            <a:r>
              <a:rPr lang="uk-UA" sz="2400" b="1" dirty="0" err="1" smtClean="0"/>
              <a:t>Підшкали</a:t>
            </a:r>
            <a:r>
              <a:rPr lang="uk-UA" sz="2400" b="1" dirty="0" smtClean="0"/>
              <a:t> ECERS-3 </a:t>
            </a:r>
            <a:r>
              <a:rPr lang="uk-UA" sz="2400" dirty="0" smtClean="0"/>
              <a:t>побудовані </a:t>
            </a:r>
            <a:r>
              <a:rPr lang="uk-UA" sz="2400" dirty="0"/>
              <a:t>відповідно до ідеї, що всі аспекти розвитку дітей </a:t>
            </a:r>
            <a:r>
              <a:rPr lang="uk-UA" sz="2400" dirty="0" smtClean="0"/>
              <a:t>– психологічний</a:t>
            </a:r>
            <a:r>
              <a:rPr lang="uk-UA" sz="2400" dirty="0"/>
              <a:t>, фізичний, когнітивний, соціальний, емоційний </a:t>
            </a:r>
            <a:r>
              <a:rPr lang="uk-UA" sz="2400" dirty="0" smtClean="0"/>
              <a:t>– </a:t>
            </a:r>
            <a:r>
              <a:rPr lang="uk-UA" sz="2400" b="1" dirty="0" smtClean="0"/>
              <a:t>взаємопов’язані</a:t>
            </a:r>
            <a:r>
              <a:rPr lang="uk-UA" sz="2400" b="1" dirty="0"/>
              <a:t>, а тому й оцінювати їх слід комплексно 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Підшкала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Простір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вмеблювання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dirty="0" err="1"/>
              <a:t>містить</a:t>
            </a:r>
            <a:r>
              <a:rPr lang="ru-RU" sz="2000" dirty="0"/>
              <a:t> у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параметри</a:t>
            </a:r>
            <a:r>
              <a:rPr lang="ru-RU" sz="2000" dirty="0"/>
              <a:t>: </a:t>
            </a:r>
          </a:p>
          <a:p>
            <a:endParaRPr lang="ru-RU" sz="2000" dirty="0" smtClean="0"/>
          </a:p>
        </p:txBody>
      </p:sp>
      <p:sp>
        <p:nvSpPr>
          <p:cNvPr id="4" name="Пятиугольник 3"/>
          <p:cNvSpPr/>
          <p:nvPr/>
        </p:nvSpPr>
        <p:spPr>
          <a:xfrm>
            <a:off x="1115616" y="1556792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187624" y="2348880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умеблювання</a:t>
            </a:r>
            <a:r>
              <a:rPr lang="ru-RU" dirty="0" smtClean="0"/>
              <a:t> </a:t>
            </a:r>
            <a:r>
              <a:rPr lang="ru-RU" dirty="0"/>
              <a:t>для догляду,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115616" y="3068960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облаштування</a:t>
            </a:r>
            <a:r>
              <a:rPr lang="ru-RU" dirty="0"/>
              <a:t> </a:t>
            </a:r>
            <a:r>
              <a:rPr lang="ru-RU" dirty="0" err="1"/>
              <a:t>групового</a:t>
            </a:r>
            <a:r>
              <a:rPr lang="ru-RU" dirty="0"/>
              <a:t> простору для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115616" y="3933056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місця</a:t>
            </a:r>
            <a:r>
              <a:rPr lang="ru-RU" dirty="0"/>
              <a:t> для </a:t>
            </a:r>
            <a:r>
              <a:rPr lang="ru-RU" dirty="0" err="1"/>
              <a:t>усамітнення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115616" y="4725144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візуальне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простору,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187624" y="5589240"/>
            <a:ext cx="6624736" cy="6480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простір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моторики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jemplo rojo animado de signo de exclamación, signo de exclamación, signo  de exclamación de dibujos animados, personaje animado, comida, dibujos  animados png | Klipart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Один із показників якості освітнього процесу в ЗДО – </a:t>
            </a:r>
            <a:endParaRPr lang="uk-UA" sz="2000" dirty="0" smtClean="0"/>
          </a:p>
          <a:p>
            <a:r>
              <a:rPr lang="uk-UA" sz="2000" dirty="0" smtClean="0"/>
              <a:t>створення сучасного </a:t>
            </a:r>
            <a:r>
              <a:rPr lang="uk-UA" sz="2000" dirty="0"/>
              <a:t>універсального дизайну, що робить його доступним, </a:t>
            </a:r>
            <a:r>
              <a:rPr lang="uk-UA" sz="2000" dirty="0" smtClean="0"/>
              <a:t>безпечним, розвивальним</a:t>
            </a:r>
            <a:r>
              <a:rPr lang="uk-UA" sz="2000" dirty="0"/>
              <a:t>, орієнтованим на особистісний розвиток дитини </a:t>
            </a:r>
            <a:r>
              <a:rPr lang="uk-UA" sz="2000" dirty="0" smtClean="0"/>
              <a:t>задля реалізації </a:t>
            </a:r>
            <a:r>
              <a:rPr lang="uk-UA" sz="2000" dirty="0"/>
              <a:t>її індивідуальної освітньої траєкторії. </a:t>
            </a:r>
            <a:endParaRPr lang="uk-UA" sz="2000" dirty="0" smtClean="0"/>
          </a:p>
          <a:p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ПРІОРИТЕТНОСТІ НАБУВАЮТЬ ВАРІАТИВНІ МОДЕЛІ ОРГАНІЗАЦІЇ ОСВІТНЬОГО ПРОЦЕСУ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 ЗДО ІЗ ЗАСТОСУВАННЯМ СУЧАСНИХ ТЕХНОЛОГІЙ,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ОСВІТНІХ ПРОГРАМ, ПОСЛУГ,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ПРЕДМЕТНО-ІГРОВОГО ОБЛАДНАННЯ.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204864"/>
            <a:ext cx="1152128" cy="1008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За параметром </a:t>
            </a:r>
            <a:r>
              <a:rPr lang="uk-UA" b="1" i="1" dirty="0"/>
              <a:t>«Внутрішній простір» експерти </a:t>
            </a:r>
            <a:r>
              <a:rPr lang="uk-UA" dirty="0"/>
              <a:t>рекомендують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72817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Раціонально планувати освітній простір з </a:t>
            </a:r>
            <a:r>
              <a:rPr lang="uk-UA" dirty="0"/>
              <a:t>метою ефективного </a:t>
            </a:r>
            <a:r>
              <a:rPr lang="uk-UA" dirty="0" smtClean="0"/>
              <a:t>виконання вихованцями </a:t>
            </a:r>
            <a:r>
              <a:rPr lang="uk-UA" dirty="0"/>
              <a:t>щоденних </a:t>
            </a:r>
            <a:r>
              <a:rPr lang="uk-UA" dirty="0" smtClean="0"/>
              <a:t>практик.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844824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619672" y="2924944"/>
            <a:ext cx="2016224" cy="36004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Звертати </a:t>
            </a:r>
            <a:r>
              <a:rPr lang="uk-UA" dirty="0"/>
              <a:t>увагу на те, щоб меблі </a:t>
            </a:r>
            <a:r>
              <a:rPr lang="uk-UA" dirty="0" smtClean="0"/>
              <a:t>не </a:t>
            </a:r>
            <a:r>
              <a:rPr lang="uk-UA" dirty="0"/>
              <a:t>перешкоджали доступу дітей до ігрових матеріалів</a:t>
            </a:r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436096" y="2852936"/>
            <a:ext cx="2232248" cy="3672408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Контролювати природне </a:t>
            </a:r>
            <a:r>
              <a:rPr lang="uk-UA" dirty="0"/>
              <a:t>освітлення приміщення,</a:t>
            </a:r>
            <a:br>
              <a:rPr lang="uk-UA" dirty="0"/>
            </a:br>
            <a:r>
              <a:rPr lang="uk-UA" dirty="0"/>
              <a:t>використовуючи для цього штори, жалюзі, </a:t>
            </a:r>
            <a:r>
              <a:rPr lang="uk-UA" dirty="0" err="1"/>
              <a:t>ролети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1287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Рівний  доступ  </a:t>
            </a:r>
            <a:r>
              <a:rPr lang="uk-UA" b="1" dirty="0"/>
              <a:t>до якісної дошкільної освіти </a:t>
            </a:r>
            <a:r>
              <a:rPr lang="uk-UA" b="1" dirty="0" smtClean="0"/>
              <a:t>дітей  </a:t>
            </a:r>
          </a:p>
          <a:p>
            <a:pPr algn="ctr"/>
            <a:r>
              <a:rPr lang="uk-UA" b="1" dirty="0" smtClean="0"/>
              <a:t>з ООП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539552" y="1844824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5679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 цією метою нагальним є розв’язання </a:t>
            </a:r>
            <a:r>
              <a:rPr lang="uk-UA" dirty="0" smtClean="0"/>
              <a:t>питання адаптації </a:t>
            </a:r>
            <a:r>
              <a:rPr lang="uk-UA" dirty="0"/>
              <a:t>простору</a:t>
            </a:r>
            <a:br>
              <a:rPr lang="uk-UA" dirty="0"/>
            </a:br>
            <a:r>
              <a:rPr lang="uk-UA" dirty="0"/>
              <a:t>вікових груп і закладу загалом для дітей з ООП.</a:t>
            </a:r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691680" y="2564904"/>
            <a:ext cx="6480720" cy="36004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 </a:t>
            </a:r>
            <a:r>
              <a:rPr lang="uk-UA" sz="1600" dirty="0"/>
              <a:t>Важливо </a:t>
            </a:r>
            <a:r>
              <a:rPr lang="uk-UA" sz="1600" dirty="0" smtClean="0"/>
              <a:t>організувати </a:t>
            </a:r>
            <a:r>
              <a:rPr lang="uk-UA" sz="1600" dirty="0" err="1" smtClean="0"/>
              <a:t>безбар’єрний</a:t>
            </a:r>
            <a:r>
              <a:rPr lang="uk-UA" sz="1600" dirty="0" smtClean="0"/>
              <a:t> </a:t>
            </a:r>
            <a:r>
              <a:rPr lang="uk-UA" sz="1600" dirty="0"/>
              <a:t>доступ дітей з ООП до приміщень </a:t>
            </a:r>
            <a:r>
              <a:rPr lang="uk-UA" sz="1600" dirty="0" smtClean="0"/>
              <a:t>груп. </a:t>
            </a:r>
            <a:r>
              <a:rPr lang="uk-UA" sz="1600" dirty="0"/>
              <a:t>Задля цього варто подбати про </a:t>
            </a:r>
            <a:r>
              <a:rPr lang="uk-UA" sz="1600" dirty="0" smtClean="0"/>
              <a:t>відповідність ширини </a:t>
            </a:r>
            <a:r>
              <a:rPr lang="uk-UA" sz="1600" dirty="0"/>
              <a:t>дверних отворів (прим.: згідно з методикою ширина </a:t>
            </a:r>
            <a:r>
              <a:rPr lang="uk-UA" sz="1600" dirty="0" smtClean="0"/>
              <a:t>дверних отворів </a:t>
            </a:r>
            <a:r>
              <a:rPr lang="uk-UA" sz="1600" dirty="0"/>
              <a:t>має бути не менше 90 см), звести до мінімуму висоту порогів,</a:t>
            </a:r>
            <a:br>
              <a:rPr lang="uk-UA" sz="1600" dirty="0"/>
            </a:br>
            <a:r>
              <a:rPr lang="uk-UA" sz="1600" dirty="0"/>
              <a:t>застосовуючи для цього спеціальні нерухомі накладки, а також подбати </a:t>
            </a:r>
            <a:r>
              <a:rPr lang="uk-UA" sz="1600" dirty="0" smtClean="0"/>
              <a:t>про зручний </a:t>
            </a:r>
            <a:r>
              <a:rPr lang="uk-UA" sz="1600" dirty="0"/>
              <a:t>механізм відчинення і зачинення дверей.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4D99-D6B7-4AC3-AB46-2E336381CB2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</TotalTime>
  <Words>1103</Words>
  <Application>Microsoft Office PowerPoint</Application>
  <PresentationFormat>Экран (4:3)</PresentationFormat>
  <Paragraphs>288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Програмові вимоги до організації розвивального середовища в ЗДО та маркери оцінювання його ефективності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Програмові вимоги до організації розвивального середовища в ЗДО та маркери оцінювання його ефективності</dc:title>
  <dc:creator>User</dc:creator>
  <cp:lastModifiedBy>Пользователь</cp:lastModifiedBy>
  <cp:revision>22</cp:revision>
  <dcterms:created xsi:type="dcterms:W3CDTF">2022-11-01T06:26:29Z</dcterms:created>
  <dcterms:modified xsi:type="dcterms:W3CDTF">2022-11-01T12:37:18Z</dcterms:modified>
</cp:coreProperties>
</file>